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91" r:id="rId6"/>
    <p:sldId id="261" r:id="rId7"/>
    <p:sldId id="299" r:id="rId8"/>
    <p:sldId id="260" r:id="rId9"/>
    <p:sldId id="262" r:id="rId10"/>
    <p:sldId id="298" r:id="rId11"/>
    <p:sldId id="263" r:id="rId12"/>
    <p:sldId id="265" r:id="rId13"/>
    <p:sldId id="264" r:id="rId14"/>
    <p:sldId id="292" r:id="rId15"/>
    <p:sldId id="283" r:id="rId16"/>
    <p:sldId id="266" r:id="rId17"/>
    <p:sldId id="269" r:id="rId18"/>
    <p:sldId id="270" r:id="rId19"/>
    <p:sldId id="271" r:id="rId20"/>
    <p:sldId id="272" r:id="rId21"/>
    <p:sldId id="284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5" r:id="rId30"/>
    <p:sldId id="295" r:id="rId31"/>
    <p:sldId id="288" r:id="rId32"/>
    <p:sldId id="267" r:id="rId33"/>
    <p:sldId id="268" r:id="rId34"/>
    <p:sldId id="296" r:id="rId35"/>
    <p:sldId id="287" r:id="rId36"/>
    <p:sldId id="286" r:id="rId37"/>
    <p:sldId id="297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1C802D-D8A8-4396-8C35-584F28DF2048}" v="80" dt="2022-01-30T13:14:28.992"/>
    <p1510:client id="{3E70DDBF-967A-CE99-A142-D16F450B1735}" v="14" dt="2022-01-30T13:42:3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87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1B564E-1DD9-459F-9ABA-E75D26DC3A7A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35D1330-1118-4A38-ABA6-D2C342A138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 (5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19800"/>
            <a:ext cx="3429000" cy="838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b="1" dirty="0"/>
              <a:t>Dr ULFAT SULTANA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772400" cy="42672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Xenobiotic</a:t>
            </a:r>
          </a:p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 day long, we are taking in substances that are transformed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by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body for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its use. We inhale air, from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which we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absorb oxygen. We take in water, food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chemicals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(both good and bad), and drugs(both good and bad). These substances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are called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xenobiotics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because they 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produced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by the body but are found in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environment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which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 live.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54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en-US" dirty="0"/>
              <a:t>Pre-systemic metabolism of drugs given by oral route .</a:t>
            </a:r>
          </a:p>
          <a:p>
            <a:endParaRPr lang="en-US" dirty="0"/>
          </a:p>
          <a:p>
            <a:pPr indent="-255905"/>
            <a:r>
              <a:rPr lang="en-US" dirty="0"/>
              <a:t>Metabolism of drug during </a:t>
            </a:r>
            <a:r>
              <a:rPr lang="en-US"/>
              <a:t>its</a:t>
            </a:r>
            <a:r>
              <a:rPr lang="en-US" dirty="0"/>
              <a:t> passage from </a:t>
            </a:r>
            <a:r>
              <a:rPr lang="en-US" u="sng" dirty="0"/>
              <a:t>site of absorption </a:t>
            </a:r>
            <a:r>
              <a:rPr lang="en-US" dirty="0"/>
              <a:t>into </a:t>
            </a:r>
            <a:r>
              <a:rPr lang="en-US" u="sng" dirty="0"/>
              <a:t>systemic circulation . </a:t>
            </a:r>
            <a:endParaRPr lang="en-US" u="sng" dirty="0">
              <a:cs typeface="Lucida Sans Unicode"/>
            </a:endParaRPr>
          </a:p>
          <a:p>
            <a:endParaRPr lang="en-US" dirty="0"/>
          </a:p>
          <a:p>
            <a:r>
              <a:rPr lang="en-US" dirty="0"/>
              <a:t>As the drug passes through mucosal cells , it’s metabolized on passage through gut wall and mainly in liver , so very little quantity of parent drug reaches circulation 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PASS EFFECT :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" name="Picture 2" descr="images (3)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1268" y="1143000"/>
            <a:ext cx="7590219" cy="426243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>
            <a:normAutofit/>
          </a:bodyPr>
          <a:lstStyle/>
          <a:p>
            <a:r>
              <a:rPr lang="en-US" sz="3200" b="1" u="sng" dirty="0"/>
              <a:t>Drugs that undergo first pass effect : </a:t>
            </a:r>
          </a:p>
          <a:p>
            <a:r>
              <a:rPr lang="en-US" sz="3200" dirty="0"/>
              <a:t>Morphine </a:t>
            </a:r>
          </a:p>
          <a:p>
            <a:r>
              <a:rPr lang="en-US" sz="3200" dirty="0" err="1"/>
              <a:t>Propranolol</a:t>
            </a:r>
            <a:r>
              <a:rPr lang="en-US" sz="3200" dirty="0"/>
              <a:t> </a:t>
            </a:r>
          </a:p>
          <a:p>
            <a:r>
              <a:rPr lang="en-US" sz="3200" dirty="0" err="1"/>
              <a:t>Glyceryltrinitate</a:t>
            </a:r>
            <a:r>
              <a:rPr lang="en-US" sz="3200" dirty="0"/>
              <a:t> </a:t>
            </a:r>
          </a:p>
          <a:p>
            <a:endParaRPr lang="en-US" sz="3200" dirty="0"/>
          </a:p>
          <a:p>
            <a:r>
              <a:rPr lang="en-US" sz="3200" dirty="0"/>
              <a:t>In liver cirrhosis , the first pass effect is reduced  and bioavailability of drug is increased and may cause toxicity 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Sublingual </a:t>
            </a:r>
          </a:p>
          <a:p>
            <a:r>
              <a:rPr lang="en-US" dirty="0"/>
              <a:t>Intravenous </a:t>
            </a:r>
          </a:p>
          <a:p>
            <a:r>
              <a:rPr lang="en-US" dirty="0"/>
              <a:t>Intramuscular </a:t>
            </a:r>
          </a:p>
          <a:p>
            <a:r>
              <a:rPr lang="en-US" dirty="0"/>
              <a:t>Inhalational aerosol </a:t>
            </a:r>
          </a:p>
          <a:p>
            <a:r>
              <a:rPr lang="en-US" dirty="0"/>
              <a:t>Per-rectal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Routes that bypass first pass metabolism :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ELIMINATION is a mechanism of removing the active form of a drug from the body.</a:t>
            </a:r>
          </a:p>
          <a:p>
            <a:r>
              <a:rPr lang="en-US" dirty="0" smtClean="0"/>
              <a:t>Drugs </a:t>
            </a:r>
            <a:r>
              <a:rPr lang="en-US" dirty="0"/>
              <a:t>which </a:t>
            </a:r>
            <a:r>
              <a:rPr lang="en-US" dirty="0" smtClean="0"/>
              <a:t>are metabolized in plasma through molecular rearrangement without involvement of enzyme action.</a:t>
            </a:r>
            <a:endParaRPr lang="en-US" dirty="0"/>
          </a:p>
          <a:p>
            <a:r>
              <a:rPr lang="en-US" dirty="0" err="1" smtClean="0"/>
              <a:t>e.g</a:t>
            </a:r>
            <a:r>
              <a:rPr lang="en-US" dirty="0" smtClean="0"/>
              <a:t>,. </a:t>
            </a:r>
            <a:r>
              <a:rPr lang="en-US" dirty="0" err="1" smtClean="0"/>
              <a:t>atracurium</a:t>
            </a:r>
            <a:r>
              <a:rPr lang="en-US" dirty="0" smtClean="0"/>
              <a:t> </a:t>
            </a:r>
            <a:r>
              <a:rPr lang="en-US" dirty="0" err="1" smtClean="0"/>
              <a:t>besylate</a:t>
            </a:r>
            <a:r>
              <a:rPr lang="en-US" dirty="0" smtClean="0"/>
              <a:t> (skeletal </a:t>
            </a:r>
            <a:r>
              <a:rPr lang="en-US" dirty="0"/>
              <a:t>muscle </a:t>
            </a:r>
            <a:r>
              <a:rPr lang="en-US" dirty="0" smtClean="0"/>
              <a:t>relaxant).</a:t>
            </a:r>
          </a:p>
          <a:p>
            <a:r>
              <a:rPr lang="en-US" dirty="0" err="1" smtClean="0"/>
              <a:t>Atracurium</a:t>
            </a:r>
            <a:r>
              <a:rPr lang="en-US" dirty="0" smtClean="0"/>
              <a:t> is a </a:t>
            </a:r>
            <a:r>
              <a:rPr lang="en-US" dirty="0" err="1" smtClean="0"/>
              <a:t>quarternary</a:t>
            </a:r>
            <a:r>
              <a:rPr lang="en-US" dirty="0" smtClean="0"/>
              <a:t> amino compound that is transformed into a tertiary product.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Hofmann Elimination :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enzymes which take part in biotransformation . </a:t>
            </a:r>
          </a:p>
          <a:p>
            <a:endParaRPr lang="en-US" dirty="0"/>
          </a:p>
          <a:p>
            <a:r>
              <a:rPr lang="en-US" dirty="0"/>
              <a:t>1- </a:t>
            </a:r>
            <a:r>
              <a:rPr lang="en-US" dirty="0" err="1"/>
              <a:t>Microsomal</a:t>
            </a:r>
            <a:r>
              <a:rPr lang="en-US" dirty="0"/>
              <a:t> enzymes </a:t>
            </a:r>
          </a:p>
          <a:p>
            <a:r>
              <a:rPr lang="en-US" dirty="0"/>
              <a:t>2- Non-</a:t>
            </a:r>
            <a:r>
              <a:rPr lang="en-US" dirty="0" err="1"/>
              <a:t>microsomal</a:t>
            </a:r>
            <a:r>
              <a:rPr lang="en-US" dirty="0"/>
              <a:t> enzymes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ENZYMES OF BIOTRANSFORMATION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fontScale="92500" lnSpcReduction="10000"/>
          </a:bodyPr>
          <a:lstStyle/>
          <a:p>
            <a:pPr indent="-255905"/>
            <a:r>
              <a:rPr lang="en-US" b="1" dirty="0"/>
              <a:t>Cytochrome p450 </a:t>
            </a:r>
            <a:r>
              <a:rPr lang="en-US" dirty="0"/>
              <a:t>is </a:t>
            </a:r>
            <a:r>
              <a:rPr lang="en-US" dirty="0" smtClean="0"/>
              <a:t>the main element in the liver’s metabolic process.it is a large family of proteins named </a:t>
            </a:r>
            <a:r>
              <a:rPr lang="en-US" b="1" dirty="0" err="1" smtClean="0"/>
              <a:t>cyto</a:t>
            </a:r>
            <a:r>
              <a:rPr lang="en-US" dirty="0" smtClean="0"/>
              <a:t> for cell, and </a:t>
            </a:r>
            <a:r>
              <a:rPr lang="en-US" b="1" dirty="0" smtClean="0"/>
              <a:t>chrome</a:t>
            </a:r>
            <a:r>
              <a:rPr lang="en-US" dirty="0" smtClean="0"/>
              <a:t> </a:t>
            </a:r>
            <a:r>
              <a:rPr lang="en-US" dirty="0" err="1" smtClean="0"/>
              <a:t>bcoz</a:t>
            </a:r>
            <a:r>
              <a:rPr lang="en-US" dirty="0" smtClean="0"/>
              <a:t> of </a:t>
            </a:r>
            <a:r>
              <a:rPr lang="en-US" dirty="0" err="1" smtClean="0"/>
              <a:t>heme</a:t>
            </a:r>
            <a:r>
              <a:rPr lang="en-US" dirty="0" smtClean="0"/>
              <a:t> or iron factor in enzyme.</a:t>
            </a:r>
          </a:p>
          <a:p>
            <a:pPr indent="-255905"/>
            <a:r>
              <a:rPr lang="en-US" dirty="0" smtClean="0"/>
              <a:t>This </a:t>
            </a:r>
            <a:r>
              <a:rPr lang="en-US" dirty="0" err="1" smtClean="0"/>
              <a:t>Heme</a:t>
            </a:r>
            <a:r>
              <a:rPr lang="en-US" dirty="0" smtClean="0"/>
              <a:t> </a:t>
            </a:r>
            <a:r>
              <a:rPr lang="en-US" dirty="0"/>
              <a:t>containing enzyme , located in smooth ER of liver is responsible for metabolism of most of the drugs . </a:t>
            </a:r>
            <a:endParaRPr lang="en-US" dirty="0" smtClean="0"/>
          </a:p>
          <a:p>
            <a:pPr indent="-255905"/>
            <a:r>
              <a:rPr lang="en-US" dirty="0" smtClean="0"/>
              <a:t>CYP450 are classified into families designated by numbers---based on amino acid sequences.</a:t>
            </a:r>
            <a:endParaRPr lang="en-US" dirty="0"/>
          </a:p>
          <a:p>
            <a:pPr indent="-255905"/>
            <a:endParaRPr lang="en-US" dirty="0">
              <a:cs typeface="Lucida Sans Unicode"/>
            </a:endParaRPr>
          </a:p>
          <a:p>
            <a:pPr indent="-255905"/>
            <a:r>
              <a:rPr lang="en-US" dirty="0"/>
              <a:t>Similarly CYP3A4 is responsible for metabolism of 50% of clinically prescribed drugs in liver . </a:t>
            </a:r>
            <a:endParaRPr lang="en-US" dirty="0">
              <a:cs typeface="Lucida Sans Unicode"/>
            </a:endParaRPr>
          </a:p>
          <a:p>
            <a:pPr indent="-255905"/>
            <a:endParaRPr lang="en-US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1-Microsomal enzymes 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located in mitochondria and cytoplasm and include : 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1- </a:t>
            </a:r>
            <a:r>
              <a:rPr lang="en-US" dirty="0" err="1"/>
              <a:t>Xanthine</a:t>
            </a:r>
            <a:r>
              <a:rPr lang="en-US" dirty="0"/>
              <a:t> </a:t>
            </a:r>
            <a:r>
              <a:rPr lang="en-US" dirty="0" err="1"/>
              <a:t>oxidase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2- </a:t>
            </a:r>
            <a:r>
              <a:rPr lang="en-US" dirty="0" err="1"/>
              <a:t>aldehyde</a:t>
            </a:r>
            <a:r>
              <a:rPr lang="en-US" dirty="0"/>
              <a:t> </a:t>
            </a:r>
            <a:r>
              <a:rPr lang="en-US" dirty="0" err="1"/>
              <a:t>dehydrogenase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3- MAO</a:t>
            </a:r>
          </a:p>
          <a:p>
            <a:pPr>
              <a:buNone/>
            </a:pPr>
            <a:r>
              <a:rPr lang="en-US" dirty="0"/>
              <a:t>4- Cholinesterase  etc.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2-Non-Microsomal enzymes :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Biotransformation of drug occurs by : 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1- Phase 1 / Non-synthetic reactions </a:t>
            </a:r>
          </a:p>
          <a:p>
            <a:pPr>
              <a:buNone/>
            </a:pPr>
            <a:r>
              <a:rPr lang="en-US" dirty="0"/>
              <a:t>2- phase 2 / synthetic / conjugation reactions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Reactions of Biotransformation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By the end of the discussion , you shall be able to :</a:t>
            </a:r>
          </a:p>
          <a:p>
            <a:endParaRPr lang="en-US" dirty="0"/>
          </a:p>
          <a:p>
            <a:r>
              <a:rPr lang="en-US" dirty="0"/>
              <a:t>Describe biotransformation . </a:t>
            </a:r>
          </a:p>
          <a:p>
            <a:endParaRPr lang="en-US" dirty="0"/>
          </a:p>
          <a:p>
            <a:r>
              <a:rPr lang="en-US" dirty="0"/>
              <a:t>Describe </a:t>
            </a:r>
            <a:r>
              <a:rPr lang="en-US" dirty="0" err="1"/>
              <a:t>xenobiotic</a:t>
            </a:r>
            <a:r>
              <a:rPr lang="en-US" dirty="0"/>
              <a:t> . </a:t>
            </a:r>
          </a:p>
          <a:p>
            <a:endParaRPr lang="en-US" dirty="0"/>
          </a:p>
          <a:p>
            <a:r>
              <a:rPr lang="en-US" dirty="0"/>
              <a:t>Describe phases and reactions of biotransformation and the factors affecting it . </a:t>
            </a:r>
          </a:p>
          <a:p>
            <a:endParaRPr lang="en-US" dirty="0"/>
          </a:p>
          <a:p>
            <a:r>
              <a:rPr lang="en-US" dirty="0"/>
              <a:t>Describe major drug metabolizing enzyme systems 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Objectives :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This involves addition or unmasking a functional group (OH , NH</a:t>
            </a:r>
            <a:r>
              <a:rPr lang="en-US" sz="1800" dirty="0"/>
              <a:t>2 </a:t>
            </a:r>
            <a:r>
              <a:rPr lang="en-US" sz="2800" dirty="0"/>
              <a:t>)</a:t>
            </a:r>
            <a:r>
              <a:rPr lang="en-US" dirty="0"/>
              <a:t> , the resulting metabolite can be active or inactive . </a:t>
            </a:r>
          </a:p>
          <a:p>
            <a:endParaRPr lang="en-US" dirty="0"/>
          </a:p>
          <a:p>
            <a:r>
              <a:rPr lang="en-US" dirty="0"/>
              <a:t>Following  reactions are included in phase 1 :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1-Oxidation </a:t>
            </a:r>
          </a:p>
          <a:p>
            <a:pPr>
              <a:buNone/>
            </a:pPr>
            <a:r>
              <a:rPr lang="en-US" dirty="0"/>
              <a:t>2- Reduction </a:t>
            </a:r>
          </a:p>
          <a:p>
            <a:pPr>
              <a:buNone/>
            </a:pPr>
            <a:r>
              <a:rPr lang="en-US" dirty="0"/>
              <a:t>3- Hydrolysis </a:t>
            </a:r>
          </a:p>
          <a:p>
            <a:pPr>
              <a:buNone/>
            </a:pPr>
            <a:r>
              <a:rPr lang="en-US" dirty="0"/>
              <a:t>4- </a:t>
            </a:r>
            <a:r>
              <a:rPr lang="en-US" dirty="0" err="1"/>
              <a:t>Cyclization</a:t>
            </a:r>
            <a:endParaRPr lang="en-US" dirty="0"/>
          </a:p>
          <a:p>
            <a:pPr>
              <a:buNone/>
            </a:pPr>
            <a:r>
              <a:rPr lang="en-US" dirty="0"/>
              <a:t>5- </a:t>
            </a:r>
            <a:r>
              <a:rPr lang="en-US" dirty="0" err="1"/>
              <a:t>Decyclization</a:t>
            </a:r>
            <a:r>
              <a:rPr lang="en-US"/>
              <a:t> 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Phase 1 reactions :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649052"/>
              </p:ext>
            </p:extLst>
          </p:nvPr>
        </p:nvGraphicFramePr>
        <p:xfrm>
          <a:off x="304800" y="304800"/>
          <a:ext cx="8458200" cy="658327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94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3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4479">
                <a:tc>
                  <a:txBody>
                    <a:bodyPr/>
                    <a:lstStyle/>
                    <a:p>
                      <a:r>
                        <a:rPr lang="en-US" sz="3200" dirty="0"/>
                        <a:t>Phase</a:t>
                      </a:r>
                      <a:r>
                        <a:rPr lang="en-US" sz="3200" baseline="0" dirty="0"/>
                        <a:t> 1 </a:t>
                      </a:r>
                      <a:r>
                        <a:rPr lang="en-US" sz="3200" dirty="0"/>
                        <a:t>Reaction</a:t>
                      </a:r>
                      <a:r>
                        <a:rPr lang="en-US" sz="3200" baseline="0" dirty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Examples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9305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1-Oxidation</a:t>
                      </a:r>
                    </a:p>
                    <a:p>
                      <a:r>
                        <a:rPr lang="en-US" sz="1800" dirty="0" smtClean="0"/>
                        <a:t>Addition</a:t>
                      </a:r>
                      <a:r>
                        <a:rPr lang="en-US" sz="1800" baseline="0" dirty="0" smtClean="0"/>
                        <a:t> of oxygen or removal of hydrogen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Phenytoin</a:t>
                      </a:r>
                      <a:r>
                        <a:rPr lang="en-US" sz="2800" dirty="0"/>
                        <a:t>, </a:t>
                      </a:r>
                      <a:r>
                        <a:rPr lang="en-US" sz="2800" dirty="0" err="1"/>
                        <a:t>phenobarbitone</a:t>
                      </a:r>
                      <a:r>
                        <a:rPr lang="en-US" sz="2800" dirty="0"/>
                        <a:t>, </a:t>
                      </a:r>
                      <a:r>
                        <a:rPr lang="en-US" sz="2800" dirty="0" err="1"/>
                        <a:t>propranolol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47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2-Reduction</a:t>
                      </a:r>
                    </a:p>
                    <a:p>
                      <a:r>
                        <a:rPr lang="en-US" sz="1800" baseline="0" dirty="0" smtClean="0"/>
                        <a:t>Addition of hydrogen or removal of oxygen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Naloxone</a:t>
                      </a:r>
                      <a:r>
                        <a:rPr lang="en-US" sz="2800" baseline="0" dirty="0"/>
                        <a:t> , methadone, </a:t>
                      </a:r>
                    </a:p>
                    <a:p>
                      <a:r>
                        <a:rPr lang="en-US" sz="2800" baseline="0" dirty="0" err="1"/>
                        <a:t>chloramphenicol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47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3-Hydrolysis</a:t>
                      </a:r>
                    </a:p>
                    <a:p>
                      <a:r>
                        <a:rPr lang="en-US" sz="1800" dirty="0" smtClean="0"/>
                        <a:t>Drug is split combining with water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Procaine</a:t>
                      </a:r>
                      <a:r>
                        <a:rPr lang="en-US" sz="2800" baseline="0" dirty="0"/>
                        <a:t> , </a:t>
                      </a:r>
                      <a:r>
                        <a:rPr lang="en-US" sz="2800" baseline="0" dirty="0" err="1"/>
                        <a:t>lignocaine</a:t>
                      </a:r>
                      <a:r>
                        <a:rPr lang="en-US" sz="2800" baseline="0" dirty="0"/>
                        <a:t> ,</a:t>
                      </a:r>
                    </a:p>
                    <a:p>
                      <a:r>
                        <a:rPr lang="en-US" sz="2800" baseline="0" dirty="0" err="1"/>
                        <a:t>Succinylcholine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47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4-Cyclization</a:t>
                      </a:r>
                    </a:p>
                    <a:p>
                      <a:r>
                        <a:rPr lang="en-US" sz="1800" dirty="0" smtClean="0"/>
                        <a:t>Formation of ring structure from a straight chain compound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proguanil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4479">
                <a:tc>
                  <a:txBody>
                    <a:bodyPr/>
                    <a:lstStyle/>
                    <a:p>
                      <a:r>
                        <a:rPr lang="en-US" sz="2800" dirty="0"/>
                        <a:t>5-Decyclization </a:t>
                      </a:r>
                    </a:p>
                    <a:p>
                      <a:r>
                        <a:rPr lang="en-US" sz="1800" dirty="0" smtClean="0"/>
                        <a:t>Opening up of ring structure of the cyclic drug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Phenytoin</a:t>
                      </a:r>
                      <a:r>
                        <a:rPr lang="en-US" sz="2800" baseline="0" dirty="0"/>
                        <a:t> ,</a:t>
                      </a:r>
                    </a:p>
                    <a:p>
                      <a:r>
                        <a:rPr lang="en-US" sz="2800" baseline="0" dirty="0" err="1"/>
                        <a:t>phenobarbitone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These include conjugation of drugs with endogenous radicals .</a:t>
            </a:r>
          </a:p>
          <a:p>
            <a:endParaRPr lang="en-US" sz="3200" dirty="0"/>
          </a:p>
          <a:p>
            <a:r>
              <a:rPr lang="en-US" sz="3200" dirty="0"/>
              <a:t>Resulting metabolite is usually inactive , highly polar and passed in urine or bile 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2 Reactions  :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052191"/>
              </p:ext>
            </p:extLst>
          </p:nvPr>
        </p:nvGraphicFramePr>
        <p:xfrm>
          <a:off x="457200" y="228600"/>
          <a:ext cx="8229600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3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REACTIONS</a:t>
                      </a:r>
                      <a:r>
                        <a:rPr lang="en-US" sz="2800" b="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en-US" sz="28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EXAMPLES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8826">
                <a:tc>
                  <a:txBody>
                    <a:bodyPr/>
                    <a:lstStyle/>
                    <a:p>
                      <a:r>
                        <a:rPr lang="en-US" sz="2400" dirty="0"/>
                        <a:t>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Glucoronide</a:t>
                      </a:r>
                      <a:r>
                        <a:rPr lang="en-US" sz="2800" baseline="0" dirty="0" smtClean="0"/>
                        <a:t>  </a:t>
                      </a:r>
                      <a:r>
                        <a:rPr lang="en-US" sz="2800" baseline="0" dirty="0"/>
                        <a:t>conjugation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Morphine,</a:t>
                      </a:r>
                      <a:r>
                        <a:rPr lang="en-US" sz="2800" baseline="0" dirty="0"/>
                        <a:t> diazepam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356">
                <a:tc>
                  <a:txBody>
                    <a:bodyPr/>
                    <a:lstStyle/>
                    <a:p>
                      <a:r>
                        <a:rPr lang="en-US" sz="2800" dirty="0"/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Acetylation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INH ,</a:t>
                      </a:r>
                      <a:r>
                        <a:rPr lang="en-US" sz="2800" dirty="0" err="1"/>
                        <a:t>Hydralazine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8826">
                <a:tc>
                  <a:txBody>
                    <a:bodyPr/>
                    <a:lstStyle/>
                    <a:p>
                      <a:r>
                        <a:rPr lang="en-US" sz="2800" dirty="0"/>
                        <a:t>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Methylation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Histamine , adrenaline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8826">
                <a:tc>
                  <a:txBody>
                    <a:bodyPr/>
                    <a:lstStyle/>
                    <a:p>
                      <a:r>
                        <a:rPr lang="en-US" sz="2800" dirty="0"/>
                        <a:t>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Sulphation</a:t>
                      </a:r>
                      <a:r>
                        <a:rPr lang="en-US" sz="2800" baseline="0" dirty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Acetaminophen,</a:t>
                      </a:r>
                    </a:p>
                    <a:p>
                      <a:r>
                        <a:rPr lang="en-US" sz="2800" dirty="0"/>
                        <a:t>Methyl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dopa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356">
                <a:tc>
                  <a:txBody>
                    <a:bodyPr/>
                    <a:lstStyle/>
                    <a:p>
                      <a:r>
                        <a:rPr lang="en-US" sz="2800" dirty="0"/>
                        <a:t>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Glycine</a:t>
                      </a:r>
                      <a:r>
                        <a:rPr lang="en-US" sz="2800" baseline="0" dirty="0"/>
                        <a:t> conjugation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Nicotinic 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8826">
                <a:tc>
                  <a:txBody>
                    <a:bodyPr/>
                    <a:lstStyle/>
                    <a:p>
                      <a:r>
                        <a:rPr lang="en-US" sz="2800" dirty="0"/>
                        <a:t>6-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Glutathione conjugation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Paracetamol</a:t>
                      </a:r>
                      <a:r>
                        <a:rPr lang="en-US" sz="28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8826">
                <a:tc>
                  <a:txBody>
                    <a:bodyPr/>
                    <a:lstStyle/>
                    <a:p>
                      <a:r>
                        <a:rPr lang="en-US" sz="2800" dirty="0"/>
                        <a:t>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Glutamine</a:t>
                      </a:r>
                      <a:r>
                        <a:rPr lang="en-US" sz="2800" baseline="0" dirty="0"/>
                        <a:t> conjugation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1083"/>
            <a:ext cx="8229600" cy="4386208"/>
          </a:xfrm>
        </p:spPr>
        <p:txBody>
          <a:bodyPr vert="horz" lIns="91440" tIns="45720" rIns="91440" bIns="45720" anchor="t">
            <a:normAutofit/>
          </a:bodyPr>
          <a:lstStyle/>
          <a:p>
            <a:pPr marL="623570" indent="-514350">
              <a:buNone/>
            </a:pPr>
            <a:r>
              <a:rPr lang="en-US" sz="3200" b="1" dirty="0"/>
              <a:t>1-Environment  Factor : </a:t>
            </a:r>
            <a:endParaRPr lang="en-US"/>
          </a:p>
          <a:p>
            <a:pPr marL="623570" indent="-514350">
              <a:buNone/>
            </a:pPr>
            <a:r>
              <a:rPr lang="en-US" sz="2800" dirty="0"/>
              <a:t>     cigarette smoke increases metabolism of paracetamol , theophylline , </a:t>
            </a:r>
            <a:r>
              <a:rPr lang="en-US" sz="2800" dirty="0" err="1"/>
              <a:t>benzodiazpines</a:t>
            </a:r>
            <a:r>
              <a:rPr lang="en-US" sz="2800" dirty="0"/>
              <a:t> .</a:t>
            </a:r>
            <a:endParaRPr lang="en-US" sz="2800" dirty="0">
              <a:cs typeface="Lucida Sans Unicode"/>
            </a:endParaRPr>
          </a:p>
          <a:p>
            <a:pPr marL="623570" indent="-514350">
              <a:buNone/>
            </a:pPr>
            <a:endParaRPr lang="en-US" sz="2800" dirty="0">
              <a:cs typeface="Lucida Sans Unicode"/>
            </a:endParaRPr>
          </a:p>
          <a:p>
            <a:pPr marL="623570" indent="-514350">
              <a:buNone/>
            </a:pPr>
            <a:r>
              <a:rPr lang="en-US" sz="2800" b="1" dirty="0"/>
              <a:t>2-DIET : </a:t>
            </a:r>
            <a:endParaRPr lang="en-US" sz="2800" b="1" dirty="0">
              <a:cs typeface="Lucida Sans Unicode"/>
            </a:endParaRPr>
          </a:p>
          <a:p>
            <a:pPr marL="623570" indent="-514350">
              <a:buNone/>
            </a:pPr>
            <a:r>
              <a:rPr lang="en-US" sz="2800" dirty="0"/>
              <a:t>Certain food items may activate or inhibit CYP450 enzymes and may effect metabolism of drugs . </a:t>
            </a:r>
            <a:endParaRPr lang="en-US" sz="2800" dirty="0">
              <a:cs typeface="Lucida Sans Unicode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Factors affecting Biotransformation :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200" b="1" dirty="0"/>
              <a:t>3- Nature and Dose of drugs : </a:t>
            </a:r>
          </a:p>
          <a:p>
            <a:pPr>
              <a:buNone/>
            </a:pPr>
            <a:r>
              <a:rPr lang="en-US" sz="3200" dirty="0"/>
              <a:t>Toxic doses may deplete enzymes required for metabolism of drugs .</a:t>
            </a:r>
          </a:p>
          <a:p>
            <a:pPr>
              <a:buNone/>
            </a:pPr>
            <a:endParaRPr lang="en-US" sz="3200" dirty="0"/>
          </a:p>
          <a:p>
            <a:pPr>
              <a:buNone/>
            </a:pPr>
            <a:r>
              <a:rPr lang="en-US" sz="3200" b="1" dirty="0"/>
              <a:t>4- Route of  administration : </a:t>
            </a:r>
          </a:p>
          <a:p>
            <a:pPr>
              <a:buNone/>
            </a:pPr>
            <a:r>
              <a:rPr lang="en-US" sz="3200" dirty="0"/>
              <a:t>First pass metabolism via oral route decrease </a:t>
            </a:r>
            <a:r>
              <a:rPr lang="en-US" sz="3200" dirty="0" err="1"/>
              <a:t>bioavailbility</a:t>
            </a:r>
            <a:r>
              <a:rPr lang="en-US" sz="3200" dirty="0"/>
              <a:t> .</a:t>
            </a:r>
          </a:p>
          <a:p>
            <a:pPr>
              <a:buNone/>
            </a:pPr>
            <a:endParaRPr lang="en-US" sz="3200" dirty="0"/>
          </a:p>
          <a:p>
            <a:pPr>
              <a:buNone/>
            </a:pPr>
            <a:r>
              <a:rPr lang="en-US" sz="3200" b="1" dirty="0"/>
              <a:t>5-Age </a:t>
            </a:r>
          </a:p>
          <a:p>
            <a:pPr>
              <a:buNone/>
            </a:pPr>
            <a:r>
              <a:rPr lang="en-US" sz="3200" dirty="0"/>
              <a:t>Insufficient hepatic  enzymes in neonates may cause toxicity even at therapeutic dose . Grey baby syndrome caused by </a:t>
            </a:r>
            <a:r>
              <a:rPr lang="en-US" sz="3200" dirty="0" err="1"/>
              <a:t>chloramphenicol</a:t>
            </a:r>
            <a:r>
              <a:rPr lang="en-US" sz="3200" dirty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5702491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>
              <a:buNone/>
            </a:pPr>
            <a:r>
              <a:rPr lang="en-US" b="1" dirty="0"/>
              <a:t>6-Sex : </a:t>
            </a:r>
            <a:endParaRPr lang="en-US" dirty="0"/>
          </a:p>
          <a:p>
            <a:pPr marL="85725" indent="0" algn="just">
              <a:buNone/>
            </a:pPr>
            <a:r>
              <a:rPr lang="en-US" sz="2400" dirty="0"/>
              <a:t>Males are more prone to sedation </a:t>
            </a:r>
            <a:r>
              <a:rPr lang="en-US" sz="2400" dirty="0" smtClean="0"/>
              <a:t>from</a:t>
            </a:r>
            <a:r>
              <a:rPr lang="en-US" sz="2400" dirty="0">
                <a:cs typeface="Lucida Sans Unicode"/>
              </a:rPr>
              <a:t> </a:t>
            </a:r>
            <a:r>
              <a:rPr lang="en-US" sz="2400" dirty="0" smtClean="0"/>
              <a:t>barbiturates </a:t>
            </a:r>
            <a:r>
              <a:rPr lang="en-US" sz="2400" dirty="0"/>
              <a:t>and </a:t>
            </a:r>
            <a:r>
              <a:rPr lang="en-US" sz="2400" dirty="0" smtClean="0"/>
              <a:t>alcohol. </a:t>
            </a:r>
            <a:endParaRPr lang="en-US" sz="2400" dirty="0">
              <a:cs typeface="Lucida Sans Unicode"/>
            </a:endParaRPr>
          </a:p>
          <a:p>
            <a:pPr indent="-255905">
              <a:buNone/>
            </a:pPr>
            <a:endParaRPr lang="en-US" dirty="0">
              <a:cs typeface="Lucida Sans Unicode"/>
            </a:endParaRPr>
          </a:p>
          <a:p>
            <a:pPr indent="-255905">
              <a:buNone/>
            </a:pPr>
            <a:r>
              <a:rPr lang="en-US" sz="2800" b="1" dirty="0"/>
              <a:t>7-Pregnancy :</a:t>
            </a:r>
            <a:endParaRPr lang="en-US" sz="2800" b="1" dirty="0">
              <a:cs typeface="Lucida Sans Unicode"/>
            </a:endParaRPr>
          </a:p>
          <a:p>
            <a:pPr marL="0" indent="0" algn="just">
              <a:buNone/>
            </a:pPr>
            <a:r>
              <a:rPr lang="en-US" sz="2400" dirty="0"/>
              <a:t>The rate of metabolism of drugs is </a:t>
            </a:r>
            <a:r>
              <a:rPr lang="en-US" sz="2400" dirty="0" smtClean="0"/>
              <a:t>greatly</a:t>
            </a:r>
            <a:r>
              <a:rPr lang="en-US" sz="2400" dirty="0"/>
              <a:t> </a:t>
            </a:r>
            <a:r>
              <a:rPr lang="en-US" sz="2400" dirty="0" smtClean="0"/>
              <a:t>affected </a:t>
            </a:r>
            <a:r>
              <a:rPr lang="en-US" sz="2400" dirty="0"/>
              <a:t>during pregnancy. Metabolism of Phenytoin and phenobarbitone  is </a:t>
            </a:r>
            <a:r>
              <a:rPr lang="en-US" sz="2400" dirty="0" smtClean="0"/>
              <a:t>increased</a:t>
            </a:r>
            <a:r>
              <a:rPr lang="en-US" dirty="0" smtClean="0"/>
              <a:t>.</a:t>
            </a:r>
            <a:endParaRPr lang="en-US" dirty="0">
              <a:cs typeface="Lucida Sans Unicode"/>
            </a:endParaRPr>
          </a:p>
          <a:p>
            <a:pPr indent="-255905">
              <a:buNone/>
            </a:pPr>
            <a:endParaRPr lang="en-US" dirty="0">
              <a:cs typeface="Lucida Sans Unicode"/>
            </a:endParaRPr>
          </a:p>
          <a:p>
            <a:pPr indent="-255905">
              <a:buNone/>
            </a:pPr>
            <a:endParaRPr lang="en-US" b="1" dirty="0">
              <a:cs typeface="Lucida Sans Unicode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100"/>
          </a:xfrm>
        </p:spPr>
        <p:txBody>
          <a:bodyPr/>
          <a:lstStyle/>
          <a:p>
            <a:pPr>
              <a:buNone/>
            </a:pPr>
            <a:r>
              <a:rPr lang="en-US" b="1" dirty="0"/>
              <a:t>8- Disease : </a:t>
            </a:r>
          </a:p>
          <a:p>
            <a:r>
              <a:rPr lang="en-US" dirty="0"/>
              <a:t>In Liver diseases reduced hepatic enzymes may cause toxicity of drugs due to decrease metabolism . </a:t>
            </a:r>
          </a:p>
          <a:p>
            <a:r>
              <a:rPr lang="en-US" dirty="0"/>
              <a:t>Hypothyroidism ~  metabolism of </a:t>
            </a:r>
            <a:r>
              <a:rPr lang="en-US" dirty="0" err="1"/>
              <a:t>digoxin</a:t>
            </a:r>
            <a:r>
              <a:rPr lang="en-US" dirty="0"/>
              <a:t> and </a:t>
            </a:r>
            <a:r>
              <a:rPr lang="en-US" dirty="0" err="1"/>
              <a:t>methimazole</a:t>
            </a:r>
            <a:r>
              <a:rPr lang="en-US" dirty="0"/>
              <a:t> is reduced </a:t>
            </a:r>
          </a:p>
          <a:p>
            <a:r>
              <a:rPr lang="en-US" dirty="0"/>
              <a:t>In lung diseases , metabolism of </a:t>
            </a:r>
            <a:r>
              <a:rPr lang="en-US" dirty="0" err="1"/>
              <a:t>procainamide</a:t>
            </a:r>
            <a:r>
              <a:rPr lang="en-US" dirty="0"/>
              <a:t> is reduced .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Certain drugs on repeated administration may cause hypertrophy of smooth ER , Increase hepatic blood flow and increase synthesis of </a:t>
            </a:r>
            <a:r>
              <a:rPr lang="en-US" dirty="0" err="1"/>
              <a:t>microsomal</a:t>
            </a:r>
            <a:r>
              <a:rPr lang="en-US" dirty="0"/>
              <a:t> enzymes . </a:t>
            </a:r>
          </a:p>
          <a:p>
            <a:endParaRPr lang="en-US" dirty="0"/>
          </a:p>
          <a:p>
            <a:r>
              <a:rPr lang="en-US" dirty="0"/>
              <a:t>This </a:t>
            </a:r>
            <a:r>
              <a:rPr lang="en-US" dirty="0" err="1"/>
              <a:t>inturn</a:t>
            </a:r>
            <a:r>
              <a:rPr lang="en-US" dirty="0"/>
              <a:t> result in increased metabolism of drug and reduced intensity and duration of that drug . </a:t>
            </a:r>
          </a:p>
          <a:p>
            <a:endParaRPr lang="en-US" dirty="0"/>
          </a:p>
          <a:p>
            <a:r>
              <a:rPr lang="en-US" dirty="0" err="1"/>
              <a:t>E.g</a:t>
            </a:r>
            <a:r>
              <a:rPr lang="en-US" dirty="0"/>
              <a:t> rifampin cause contraceptive failure with co-administered . </a:t>
            </a:r>
            <a:r>
              <a:rPr lang="en-US" dirty="0" smtClean="0"/>
              <a:t>(MCQ)</a:t>
            </a:r>
            <a:endParaRPr lang="en-US" dirty="0"/>
          </a:p>
          <a:p>
            <a:endParaRPr lang="en-US" dirty="0"/>
          </a:p>
          <a:p>
            <a:r>
              <a:rPr lang="en-US" dirty="0"/>
              <a:t>Enzyme induction may cause toxicity of drug by forming toxic metabolites e.g. paracetamol poisoning in alcoholics . </a:t>
            </a:r>
            <a:r>
              <a:rPr lang="en-US" dirty="0" smtClean="0"/>
              <a:t>(MCQ)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9- Enzyme Induction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Certain drugs inhibit the activity of drug metabolizing enzymes , increasing </a:t>
            </a:r>
            <a:r>
              <a:rPr lang="en-US" dirty="0" smtClean="0"/>
              <a:t>concentration </a:t>
            </a:r>
            <a:r>
              <a:rPr lang="en-US" dirty="0"/>
              <a:t>of drug and may result in toxicity .</a:t>
            </a:r>
          </a:p>
          <a:p>
            <a:endParaRPr lang="en-US" dirty="0"/>
          </a:p>
          <a:p>
            <a:r>
              <a:rPr lang="en-US" dirty="0"/>
              <a:t>Inhibition can only occur when both the drugs are metabolized by same enzyme .</a:t>
            </a:r>
          </a:p>
          <a:p>
            <a:endParaRPr lang="en-US" dirty="0"/>
          </a:p>
          <a:p>
            <a:r>
              <a:rPr lang="en-US" dirty="0" err="1"/>
              <a:t>E.g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Increased incidence </a:t>
            </a:r>
            <a:r>
              <a:rPr lang="en-US" dirty="0" smtClean="0"/>
              <a:t>of bleeding with </a:t>
            </a:r>
            <a:r>
              <a:rPr lang="en-US" dirty="0"/>
              <a:t>warfarin with co-administration of erythromycin and chloramphenicol </a:t>
            </a:r>
            <a:r>
              <a:rPr lang="en-US" dirty="0" smtClean="0"/>
              <a:t>.(MCQ)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10-Enzyme Inhibition 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r>
              <a:rPr lang="en-US" dirty="0"/>
              <a:t>Describe Enzymes induction and enzyme inhibition and it’s significance . </a:t>
            </a:r>
          </a:p>
          <a:p>
            <a:endParaRPr lang="en-US" dirty="0"/>
          </a:p>
          <a:p>
            <a:r>
              <a:rPr lang="en-US" dirty="0"/>
              <a:t>Describe suicide inhibition . </a:t>
            </a:r>
          </a:p>
          <a:p>
            <a:endParaRPr lang="en-US" dirty="0"/>
          </a:p>
          <a:p>
            <a:r>
              <a:rPr lang="en-US" dirty="0"/>
              <a:t>Discuss first pass effect. </a:t>
            </a:r>
          </a:p>
          <a:p>
            <a:endParaRPr lang="en-US" dirty="0"/>
          </a:p>
          <a:p>
            <a:r>
              <a:rPr lang="en-US" dirty="0"/>
              <a:t>Discuss </a:t>
            </a:r>
            <a:r>
              <a:rPr lang="en-US" dirty="0" err="1"/>
              <a:t>enterohepatic</a:t>
            </a:r>
            <a:r>
              <a:rPr lang="en-US" dirty="0"/>
              <a:t> circulation 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 (9).jpeg"/>
          <p:cNvPicPr>
            <a:picLocks noChangeAspect="1"/>
          </p:cNvPicPr>
          <p:nvPr/>
        </p:nvPicPr>
        <p:blipFill>
          <a:blip r:embed="rId2" cstate="print"/>
          <a:srcRect r="1555" b="6972"/>
          <a:stretch>
            <a:fillRect/>
          </a:stretch>
        </p:blipFill>
        <p:spPr>
          <a:xfrm>
            <a:off x="1662112" y="1038225"/>
            <a:ext cx="5729288" cy="4448175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Also known as suicide inactivation , irreversible inhibition of enzymes that occur when an enzyme binds to a substrate , which forms an irreversible complex  through formation of covalent bond , thereby inactivating that enzyme .   </a:t>
            </a:r>
          </a:p>
          <a:p>
            <a:r>
              <a:rPr lang="en-US" sz="2800" dirty="0"/>
              <a:t>Aspirin is suicide inhibitor of </a:t>
            </a:r>
            <a:r>
              <a:rPr lang="en-US" sz="2800" dirty="0" err="1" smtClean="0"/>
              <a:t>cycloxygenase</a:t>
            </a:r>
            <a:r>
              <a:rPr lang="en-US" sz="2800" dirty="0" smtClean="0"/>
              <a:t>, acting </a:t>
            </a:r>
            <a:r>
              <a:rPr lang="en-US" sz="2800" dirty="0"/>
              <a:t>as anti-platelet and blocking PG synthesis 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Suicide inhibition : 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</a:t>
            </a:r>
            <a:r>
              <a:rPr lang="en-US" sz="2800" dirty="0"/>
              <a:t>irculation of bile salts , </a:t>
            </a:r>
            <a:r>
              <a:rPr lang="en-US" sz="2800" dirty="0" err="1"/>
              <a:t>bilirubin</a:t>
            </a:r>
            <a:r>
              <a:rPr lang="en-US" sz="2800" dirty="0"/>
              <a:t> , drugs and other substances from bile , followed by entry into small intestine , absorption by </a:t>
            </a:r>
            <a:r>
              <a:rPr lang="en-US" sz="2800" dirty="0" err="1"/>
              <a:t>enterocytes</a:t>
            </a:r>
            <a:r>
              <a:rPr lang="en-US" sz="2800" dirty="0"/>
              <a:t> and transport back to liver . </a:t>
            </a:r>
          </a:p>
          <a:p>
            <a:endParaRPr lang="en-US" sz="2800" dirty="0"/>
          </a:p>
          <a:p>
            <a:pPr>
              <a:buNone/>
            </a:pP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11-ENTEROHEPATIC CIRCULATION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300"/>
          </a:xfrm>
        </p:spPr>
        <p:txBody>
          <a:bodyPr/>
          <a:lstStyle/>
          <a:p>
            <a:r>
              <a:rPr lang="en-US" dirty="0"/>
              <a:t>Certain drugs are conjugated by liver and excreted through bile in the intestine , where it is de-conjugated by intestinal bacteria , releasing lipid soluble metabolites . These metabolites are reabsorbed and conjugated by liver and excreted in bile again into small intestine . </a:t>
            </a:r>
          </a:p>
          <a:p>
            <a:endParaRPr lang="en-US" dirty="0"/>
          </a:p>
          <a:p>
            <a:r>
              <a:rPr lang="en-US" dirty="0"/>
              <a:t>This increases the half life of drug.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 (1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304800"/>
            <a:ext cx="6067425" cy="6067425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Digoxin</a:t>
            </a:r>
            <a:r>
              <a:rPr lang="en-US" dirty="0"/>
              <a:t> </a:t>
            </a:r>
          </a:p>
          <a:p>
            <a:r>
              <a:rPr lang="en-US" dirty="0" err="1"/>
              <a:t>Rifampin</a:t>
            </a:r>
            <a:r>
              <a:rPr lang="en-US" dirty="0"/>
              <a:t> </a:t>
            </a:r>
          </a:p>
          <a:p>
            <a:r>
              <a:rPr lang="en-US" dirty="0"/>
              <a:t>Morphine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Benzodiazepines </a:t>
            </a:r>
          </a:p>
          <a:p>
            <a:r>
              <a:rPr lang="en-US" dirty="0" err="1"/>
              <a:t>Chloramphenicol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1417638"/>
          </a:xfrm>
        </p:spPr>
        <p:txBody>
          <a:bodyPr>
            <a:normAutofit fontScale="90000"/>
          </a:bodyPr>
          <a:lstStyle/>
          <a:p>
            <a:r>
              <a:rPr lang="en-US" dirty="0"/>
              <a:t>Drugs that undergo </a:t>
            </a:r>
            <a:br>
              <a:rPr lang="en-US" dirty="0"/>
            </a:br>
            <a:r>
              <a:rPr lang="en-US" dirty="0" err="1"/>
              <a:t>enterohepatic</a:t>
            </a:r>
            <a:r>
              <a:rPr lang="en-US" dirty="0"/>
              <a:t> circulation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Unique to one’s genes , certain enzymes are deficient in an individual , resulting in decreased metabolism and increased toxicity .</a:t>
            </a:r>
          </a:p>
          <a:p>
            <a:endParaRPr lang="en-US" dirty="0"/>
          </a:p>
          <a:p>
            <a:r>
              <a:rPr lang="en-US" dirty="0"/>
              <a:t>E.g. N-acetyl transferase deficiency may cause toxicity of  INH , </a:t>
            </a:r>
            <a:r>
              <a:rPr lang="en-US" dirty="0" smtClean="0"/>
              <a:t>hydralazine </a:t>
            </a:r>
            <a:r>
              <a:rPr lang="en-US" dirty="0"/>
              <a:t>etc (slow </a:t>
            </a:r>
            <a:r>
              <a:rPr lang="en-US" dirty="0" err="1"/>
              <a:t>acetylators</a:t>
            </a:r>
            <a:r>
              <a:rPr lang="en-US" dirty="0"/>
              <a:t>) . </a:t>
            </a:r>
          </a:p>
          <a:p>
            <a:endParaRPr lang="en-US" dirty="0"/>
          </a:p>
          <a:p>
            <a:r>
              <a:rPr lang="en-US" dirty="0"/>
              <a:t>In similar way , genetic increase in activity of certain enzymes reduces the available drug concentration . </a:t>
            </a:r>
          </a:p>
          <a:p>
            <a:endParaRPr lang="en-US" dirty="0"/>
          </a:p>
          <a:p>
            <a:r>
              <a:rPr lang="en-US" dirty="0"/>
              <a:t>E.g. fast </a:t>
            </a:r>
            <a:r>
              <a:rPr lang="en-US" dirty="0" err="1"/>
              <a:t>acetylators</a:t>
            </a:r>
            <a:r>
              <a:rPr lang="en-US" dirty="0"/>
              <a:t> in whom the enzyme metabolizes the drug rapidly 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12- Genetic factors :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 (11).jpeg"/>
          <p:cNvPicPr>
            <a:picLocks noChangeAspect="1"/>
          </p:cNvPicPr>
          <p:nvPr/>
        </p:nvPicPr>
        <p:blipFill>
          <a:blip r:embed="rId2" cstate="print"/>
          <a:srcRect t="5825" r="2913" b="679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Drugs undergo changes when processed by enzymes in the liver.</a:t>
            </a:r>
          </a:p>
          <a:p>
            <a:r>
              <a:rPr lang="en-US" sz="3200" dirty="0" smtClean="0"/>
              <a:t>Chemical </a:t>
            </a:r>
            <a:r>
              <a:rPr lang="en-US" sz="3200" dirty="0"/>
              <a:t>alteration of drug in the </a:t>
            </a:r>
            <a:r>
              <a:rPr lang="en-US" sz="3200" dirty="0" smtClean="0"/>
              <a:t>body is called biotransformation. 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Non polar , lipid soluble compounds are converted to polar lipid insoluble , so that they are easily excreted . 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BIOTRANSFORMATION :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6).jpe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914400" y="0"/>
            <a:ext cx="75438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Primary site is liver but may involve other sites such as kidney , lungs , skin etc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GIT – </a:t>
            </a:r>
            <a:r>
              <a:rPr lang="en-US" dirty="0" err="1"/>
              <a:t>Tyramine</a:t>
            </a:r>
            <a:r>
              <a:rPr lang="en-US" dirty="0"/>
              <a:t> </a:t>
            </a:r>
          </a:p>
          <a:p>
            <a:r>
              <a:rPr lang="en-US" dirty="0"/>
              <a:t>Lungs – </a:t>
            </a:r>
            <a:r>
              <a:rPr lang="en-US" dirty="0" smtClean="0"/>
              <a:t>Procainamide </a:t>
            </a:r>
            <a:r>
              <a:rPr lang="en-US" dirty="0"/>
              <a:t>, </a:t>
            </a:r>
            <a:r>
              <a:rPr lang="en-US" dirty="0" err="1"/>
              <a:t>P</a:t>
            </a:r>
            <a:r>
              <a:rPr lang="en-US" dirty="0" err="1" smtClean="0"/>
              <a:t>rostanoids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Plasma – </a:t>
            </a:r>
            <a:r>
              <a:rPr lang="en-US" dirty="0" err="1"/>
              <a:t>S</a:t>
            </a:r>
            <a:r>
              <a:rPr lang="en-US" dirty="0" err="1" smtClean="0"/>
              <a:t>uxamethonium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SITES 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.brainkart.com/imagebk25/EzgmOr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76200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043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/>
              <a:t>1- DRUG ACTIVATION -</a:t>
            </a:r>
            <a:r>
              <a:rPr lang="en-US" dirty="0"/>
              <a:t>  activation of </a:t>
            </a:r>
            <a:r>
              <a:rPr lang="en-US" dirty="0" err="1"/>
              <a:t>prodrug</a:t>
            </a:r>
            <a:r>
              <a:rPr lang="en-US" dirty="0"/>
              <a:t> to active drug .</a:t>
            </a:r>
          </a:p>
          <a:p>
            <a:r>
              <a:rPr lang="en-US" b="1" dirty="0" smtClean="0"/>
              <a:t>Prodrug </a:t>
            </a:r>
            <a:r>
              <a:rPr lang="en-US" dirty="0" smtClean="0"/>
              <a:t>is an inactive form of drug which is converted to an active form after metabolism</a:t>
            </a:r>
            <a:r>
              <a:rPr lang="en-US" b="1" dirty="0" smtClean="0"/>
              <a:t>.</a:t>
            </a:r>
            <a:endParaRPr lang="en-US" b="1" dirty="0"/>
          </a:p>
          <a:p>
            <a:r>
              <a:rPr lang="en-US" b="1" dirty="0" err="1"/>
              <a:t>Levodopa</a:t>
            </a:r>
            <a:r>
              <a:rPr lang="en-US" b="1" dirty="0"/>
              <a:t> ( inactive) –</a:t>
            </a:r>
            <a:r>
              <a:rPr lang="en-US" dirty="0"/>
              <a:t> dopamine ( active )</a:t>
            </a:r>
          </a:p>
          <a:p>
            <a:r>
              <a:rPr lang="en-US" b="1" dirty="0"/>
              <a:t>Prednisone – </a:t>
            </a:r>
            <a:r>
              <a:rPr lang="en-US" dirty="0" err="1"/>
              <a:t>prednisolone</a:t>
            </a:r>
            <a:r>
              <a:rPr lang="en-US" dirty="0"/>
              <a:t> .</a:t>
            </a:r>
          </a:p>
          <a:p>
            <a:endParaRPr lang="en-US" b="1" dirty="0"/>
          </a:p>
          <a:p>
            <a:pPr>
              <a:buNone/>
            </a:pPr>
            <a:r>
              <a:rPr lang="en-US" b="1" dirty="0"/>
              <a:t>2 -DRUG INACTIVATION – </a:t>
            </a:r>
            <a:r>
              <a:rPr lang="en-US" dirty="0"/>
              <a:t>inactivation of drug . </a:t>
            </a:r>
          </a:p>
          <a:p>
            <a:r>
              <a:rPr lang="en-US" b="1" dirty="0" err="1"/>
              <a:t>Phenobarbitone</a:t>
            </a:r>
            <a:r>
              <a:rPr lang="en-US" b="1" dirty="0"/>
              <a:t> –</a:t>
            </a:r>
            <a:r>
              <a:rPr lang="en-US" dirty="0" err="1"/>
              <a:t>hydroxyphenobarbitone</a:t>
            </a:r>
            <a:r>
              <a:rPr lang="en-US" dirty="0"/>
              <a:t> </a:t>
            </a:r>
          </a:p>
          <a:p>
            <a:r>
              <a:rPr lang="en-US" b="1" dirty="0" err="1"/>
              <a:t>Phenytoin</a:t>
            </a:r>
            <a:r>
              <a:rPr lang="en-US" b="1" dirty="0"/>
              <a:t> – </a:t>
            </a:r>
            <a:r>
              <a:rPr lang="en-US" dirty="0"/>
              <a:t>p-</a:t>
            </a:r>
            <a:r>
              <a:rPr lang="en-US" dirty="0" err="1"/>
              <a:t>hydroxyphenytoin</a:t>
            </a:r>
            <a:r>
              <a:rPr lang="en-US" dirty="0"/>
              <a:t>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  :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>
              <a:buNone/>
            </a:pPr>
            <a:r>
              <a:rPr lang="en-US" sz="2800" b="1" dirty="0"/>
              <a:t>3- ACTIVE DRUG TO ACTIVE METABOLITE  -</a:t>
            </a:r>
            <a:endParaRPr lang="en-US"/>
          </a:p>
          <a:p>
            <a:pPr indent="-255905">
              <a:buNone/>
            </a:pPr>
            <a:r>
              <a:rPr lang="en-US" sz="2800" dirty="0"/>
              <a:t>Chloroquine – hydroxychloroquine </a:t>
            </a:r>
            <a:endParaRPr lang="en-US" sz="2800" dirty="0">
              <a:cs typeface="Lucida Sans Unicode"/>
            </a:endParaRPr>
          </a:p>
          <a:p>
            <a:pPr indent="-255905">
              <a:buNone/>
            </a:pPr>
            <a:r>
              <a:rPr lang="en-US" sz="2800" dirty="0"/>
              <a:t>Diazepam – oxazepam </a:t>
            </a:r>
            <a:endParaRPr lang="en-US" sz="2800" dirty="0">
              <a:cs typeface="Lucida Sans Unicode"/>
            </a:endParaRPr>
          </a:p>
          <a:p>
            <a:pPr indent="-255905">
              <a:buNone/>
            </a:pPr>
            <a:r>
              <a:rPr lang="en-US" sz="2800" dirty="0"/>
              <a:t>Codeine – morphine </a:t>
            </a:r>
            <a:endParaRPr lang="en-US" sz="2800" dirty="0">
              <a:cs typeface="Lucida Sans Unicode"/>
            </a:endParaRPr>
          </a:p>
          <a:p>
            <a:pPr indent="-255905">
              <a:buNone/>
            </a:pPr>
            <a:endParaRPr lang="en-US" sz="2800" dirty="0">
              <a:cs typeface="Lucida Sans Unicode"/>
            </a:endParaRPr>
          </a:p>
          <a:p>
            <a:pPr indent="-255905"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4-ACTIVE DRUG TO TOXIC/MORE ACTIVE METABOLITE :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ucida Sans Unicode"/>
            </a:endParaRPr>
          </a:p>
          <a:p>
            <a:pPr indent="-255905"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/>
              <a:t>Halothane  - trifluoroacetic acid </a:t>
            </a:r>
            <a:endParaRPr lang="en-US" sz="2800" dirty="0">
              <a:cs typeface="Lucida Sans Unicode"/>
            </a:endParaRPr>
          </a:p>
          <a:p>
            <a:pPr indent="-255905">
              <a:buNone/>
            </a:pPr>
            <a:endParaRPr lang="en-US" sz="2800" dirty="0">
              <a:cs typeface="Lucida Sans Unicode"/>
            </a:endParaRPr>
          </a:p>
          <a:p>
            <a:pPr indent="-255905">
              <a:buNone/>
            </a:pPr>
            <a:endParaRPr lang="en-US" sz="2800" dirty="0">
              <a:cs typeface="Lucida Sans Unicode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1408</TotalTime>
  <Words>1187</Words>
  <Application>Microsoft Office PowerPoint</Application>
  <PresentationFormat>On-screen Show (4:3)</PresentationFormat>
  <Paragraphs>213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Lucida Sans Unicode</vt:lpstr>
      <vt:lpstr>Verdana</vt:lpstr>
      <vt:lpstr>Wingdings 2</vt:lpstr>
      <vt:lpstr>Wingdings 3</vt:lpstr>
      <vt:lpstr>Concourse</vt:lpstr>
      <vt:lpstr>PowerPoint Presentation</vt:lpstr>
      <vt:lpstr>Objectives : </vt:lpstr>
      <vt:lpstr>PowerPoint Presentation</vt:lpstr>
      <vt:lpstr>BIOTRANSFORMATION : </vt:lpstr>
      <vt:lpstr>PowerPoint Presentation</vt:lpstr>
      <vt:lpstr>SITES :</vt:lpstr>
      <vt:lpstr>PowerPoint Presentation</vt:lpstr>
      <vt:lpstr>CONSEQUENCES  : </vt:lpstr>
      <vt:lpstr>PowerPoint Presentation</vt:lpstr>
      <vt:lpstr>PowerPoint Presentation</vt:lpstr>
      <vt:lpstr>FIRST PASS EFFECT : </vt:lpstr>
      <vt:lpstr>PowerPoint Presentation</vt:lpstr>
      <vt:lpstr>PowerPoint Presentation</vt:lpstr>
      <vt:lpstr>Routes that bypass first pass metabolism : </vt:lpstr>
      <vt:lpstr>Hofmann Elimination : </vt:lpstr>
      <vt:lpstr>ENZYMES OF BIOTRANSFORMATION </vt:lpstr>
      <vt:lpstr>1-Microsomal enzymes :</vt:lpstr>
      <vt:lpstr>2-Non-Microsomal enzymes : </vt:lpstr>
      <vt:lpstr>Reactions of Biotransformation </vt:lpstr>
      <vt:lpstr>Phase 1 reactions : </vt:lpstr>
      <vt:lpstr>PowerPoint Presentation</vt:lpstr>
      <vt:lpstr>Phase 2 Reactions  : </vt:lpstr>
      <vt:lpstr>PowerPoint Presentation</vt:lpstr>
      <vt:lpstr>Factors affecting Biotransformation : </vt:lpstr>
      <vt:lpstr>PowerPoint Presentation</vt:lpstr>
      <vt:lpstr>PowerPoint Presentation</vt:lpstr>
      <vt:lpstr>PowerPoint Presentation</vt:lpstr>
      <vt:lpstr>9- Enzyme Induction</vt:lpstr>
      <vt:lpstr>10-Enzyme Inhibition :</vt:lpstr>
      <vt:lpstr>PowerPoint Presentation</vt:lpstr>
      <vt:lpstr>Suicide inhibition :  </vt:lpstr>
      <vt:lpstr>11-ENTEROHEPATIC CIRCULATION</vt:lpstr>
      <vt:lpstr>PowerPoint Presentation</vt:lpstr>
      <vt:lpstr>PowerPoint Presentation</vt:lpstr>
      <vt:lpstr>Drugs that undergo  enterohepatic circulation  </vt:lpstr>
      <vt:lpstr>12- Genetic factors :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BIOTRANSFORMATION</dc:title>
  <dc:creator>Dell</dc:creator>
  <cp:lastModifiedBy>Ulfat Sultana</cp:lastModifiedBy>
  <cp:revision>176</cp:revision>
  <dcterms:created xsi:type="dcterms:W3CDTF">2020-12-07T03:36:29Z</dcterms:created>
  <dcterms:modified xsi:type="dcterms:W3CDTF">2024-12-12T13:41:27Z</dcterms:modified>
</cp:coreProperties>
</file>