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6" r:id="rId5"/>
    <p:sldId id="262" r:id="rId6"/>
    <p:sldId id="258" r:id="rId7"/>
    <p:sldId id="261" r:id="rId8"/>
    <p:sldId id="259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269" y="-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49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064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10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1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8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41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75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404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35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2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8C314-F75A-4109-BF69-C2F13CF1736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5790C-02E1-41AA-BBA7-638A6E6D6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3960" y="567508"/>
            <a:ext cx="9144000" cy="5751576"/>
          </a:xfrm>
        </p:spPr>
        <p:txBody>
          <a:bodyPr>
            <a:normAutofit fontScale="92500" lnSpcReduction="10000"/>
          </a:bodyPr>
          <a:lstStyle/>
          <a:p>
            <a:r>
              <a:rPr lang="en-US" sz="5400" dirty="0" smtClean="0"/>
              <a:t>INTRODUCTION TO PHARMACOLOGY</a:t>
            </a:r>
          </a:p>
          <a:p>
            <a:endParaRPr lang="en-US" sz="5400" dirty="0"/>
          </a:p>
          <a:p>
            <a:endParaRPr lang="en-US" sz="5400" dirty="0" smtClean="0"/>
          </a:p>
          <a:p>
            <a:endParaRPr lang="en-US" sz="5400" dirty="0"/>
          </a:p>
          <a:p>
            <a:r>
              <a:rPr lang="en-US" sz="3000" dirty="0" smtClean="0"/>
              <a:t>                                                             Professor Dr. Ulfat Sultana</a:t>
            </a:r>
          </a:p>
          <a:p>
            <a:r>
              <a:rPr lang="en-US" sz="3000" dirty="0" smtClean="0"/>
              <a:t>                                                  </a:t>
            </a:r>
          </a:p>
          <a:p>
            <a:r>
              <a:rPr lang="en-US" sz="3000" dirty="0" smtClean="0"/>
              <a:t>                                                        </a:t>
            </a:r>
            <a:r>
              <a:rPr lang="en-US" sz="3000" dirty="0" err="1" smtClean="0"/>
              <a:t>Deptt</a:t>
            </a:r>
            <a:r>
              <a:rPr lang="en-US" sz="3000" dirty="0" smtClean="0"/>
              <a:t> of  Pharmacology </a:t>
            </a:r>
          </a:p>
          <a:p>
            <a:r>
              <a:rPr lang="en-US" sz="3000" dirty="0"/>
              <a:t> </a:t>
            </a:r>
            <a:r>
              <a:rPr lang="en-US" sz="3000" dirty="0" smtClean="0"/>
              <a:t>                                         MCM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87308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www.homage.sg/wp-content/uploads/2020/12/wordpress-feature-image-23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144" y="832104"/>
            <a:ext cx="9765791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224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664" y="995744"/>
            <a:ext cx="8311896" cy="4435792"/>
          </a:xfrm>
        </p:spPr>
      </p:pic>
    </p:spTree>
    <p:extLst>
      <p:ext uri="{BB962C8B-B14F-4D97-AF65-F5344CB8AC3E}">
        <p14:creationId xmlns:p14="http://schemas.microsoft.com/office/powerpoint/2010/main" val="3415354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760" y="347472"/>
            <a:ext cx="10515600" cy="722376"/>
          </a:xfrm>
        </p:spPr>
        <p:txBody>
          <a:bodyPr/>
          <a:lstStyle/>
          <a:p>
            <a:r>
              <a:rPr lang="en-US" b="1" dirty="0" smtClean="0"/>
              <a:t>WHAT IS PHARMACOLOGY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9848"/>
            <a:ext cx="10515600" cy="5107115"/>
          </a:xfrm>
        </p:spPr>
        <p:txBody>
          <a:bodyPr/>
          <a:lstStyle/>
          <a:p>
            <a:r>
              <a:rPr lang="en-US" dirty="0" smtClean="0"/>
              <a:t>From the Greek </a:t>
            </a:r>
            <a:r>
              <a:rPr lang="en-US" dirty="0" err="1" smtClean="0"/>
              <a:t>Pharmacon</a:t>
            </a:r>
            <a:r>
              <a:rPr lang="en-US" dirty="0" smtClean="0"/>
              <a:t>(DRUG)</a:t>
            </a:r>
          </a:p>
          <a:p>
            <a:r>
              <a:rPr lang="en-US" dirty="0" smtClean="0"/>
              <a:t>Pharmacology is the science that deals with the study of drugs and their interaction with the living systems. </a:t>
            </a:r>
          </a:p>
          <a:p>
            <a:r>
              <a:rPr lang="en-US" dirty="0" smtClean="0"/>
              <a:t>Two main branches:</a:t>
            </a:r>
          </a:p>
          <a:p>
            <a:pPr marL="0" indent="0">
              <a:buNone/>
            </a:pPr>
            <a:r>
              <a:rPr lang="en-US" b="1" dirty="0" smtClean="0"/>
              <a:t>Pharmacokinetics:</a:t>
            </a:r>
          </a:p>
          <a:p>
            <a:r>
              <a:rPr lang="en-US" dirty="0"/>
              <a:t> </a:t>
            </a:r>
            <a:r>
              <a:rPr lang="en-US" dirty="0" smtClean="0"/>
              <a:t>    What body does to the drugs?</a:t>
            </a:r>
          </a:p>
          <a:p>
            <a:r>
              <a:rPr lang="en-US" dirty="0"/>
              <a:t> </a:t>
            </a:r>
            <a:r>
              <a:rPr lang="en-US" dirty="0" smtClean="0"/>
              <a:t>    Study the fate of drugs once ingested </a:t>
            </a:r>
          </a:p>
          <a:p>
            <a:r>
              <a:rPr lang="en-US" dirty="0"/>
              <a:t> </a:t>
            </a:r>
            <a:r>
              <a:rPr lang="en-US" dirty="0" smtClean="0"/>
              <a:t>    Includes absorption, distribution, metabolism and excretion of        drugs.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787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896" y="775252"/>
            <a:ext cx="10515600" cy="56986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Pharmacodynamics</a:t>
            </a:r>
          </a:p>
          <a:p>
            <a:r>
              <a:rPr lang="en-US" b="1" dirty="0" smtClean="0"/>
              <a:t>What the drugs do to the body?</a:t>
            </a:r>
          </a:p>
          <a:p>
            <a:pPr marL="0" indent="0">
              <a:buNone/>
            </a:pPr>
            <a:r>
              <a:rPr lang="en-US" dirty="0" smtClean="0"/>
              <a:t>Study the mechanism by which drugs act-----</a:t>
            </a:r>
          </a:p>
          <a:p>
            <a:pPr marL="0" indent="0">
              <a:buNone/>
            </a:pPr>
            <a:r>
              <a:rPr lang="en-US" b="1" dirty="0" smtClean="0"/>
              <a:t>RELATIONSHIP---- dynamics and kinetics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Dosage Regimen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/>
              <a:t>Pharmacokinetics   </a:t>
            </a:r>
            <a:r>
              <a:rPr lang="en-US" dirty="0" smtClean="0"/>
              <a:t>          ↓󠇯Absorption, distribution</a:t>
            </a:r>
            <a:r>
              <a:rPr lang="en-US" smtClean="0"/>
              <a:t>, meta, </a:t>
            </a:r>
            <a:r>
              <a:rPr lang="en-US" dirty="0" smtClean="0"/>
              <a:t>excretion</a:t>
            </a:r>
          </a:p>
          <a:p>
            <a:pPr marL="0" indent="0">
              <a:buNone/>
            </a:pPr>
            <a:r>
              <a:rPr lang="en-US" dirty="0" smtClean="0"/>
              <a:t>                                 Concentration in plasma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Pharmacodynamics</a:t>
            </a:r>
            <a:r>
              <a:rPr lang="en-US" dirty="0" smtClean="0"/>
              <a:t>           ↓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Concentration at the site of action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↓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EFFECTS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4553712" y="2926080"/>
            <a:ext cx="9144" cy="54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147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4984"/>
            <a:ext cx="10515600" cy="5161979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PHARMACY</a:t>
            </a:r>
          </a:p>
          <a:p>
            <a:pPr marL="0" indent="0">
              <a:buNone/>
            </a:pPr>
            <a:r>
              <a:rPr lang="en-US" dirty="0" smtClean="0"/>
              <a:t>It is the branch of science that deals with the preparation ,preservation, standardization, compounding, dispensing and proper utilization of drugs.</a:t>
            </a:r>
          </a:p>
          <a:p>
            <a:pPr marL="0" indent="0">
              <a:buNone/>
            </a:pPr>
            <a:r>
              <a:rPr lang="en-US" b="1" dirty="0" smtClean="0"/>
              <a:t>THERAPEUTICS</a:t>
            </a:r>
          </a:p>
          <a:p>
            <a:pPr marL="0" indent="0">
              <a:buNone/>
            </a:pPr>
            <a:r>
              <a:rPr lang="en-US" dirty="0" smtClean="0"/>
              <a:t>It is the aspect of medicine concerned with the treatment of diseases</a:t>
            </a:r>
            <a:r>
              <a:rPr lang="en-US" b="1" dirty="0" smtClean="0"/>
              <a:t>.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CHEMOTHERAPY</a:t>
            </a:r>
          </a:p>
          <a:p>
            <a:pPr marL="0" indent="0">
              <a:buNone/>
            </a:pPr>
            <a:r>
              <a:rPr lang="en-US" dirty="0" smtClean="0"/>
              <a:t>It deals with the treatment of infectious diseases/ cancer with chemical compounds that cause relatively selective damage to the infecting organism/cancer cells.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0972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Visually analyz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053" y="567159"/>
            <a:ext cx="7967522" cy="5787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069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216" y="365760"/>
            <a:ext cx="10515600" cy="6675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DRUG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832"/>
            <a:ext cx="10515600" cy="5235131"/>
          </a:xfrm>
        </p:spPr>
        <p:txBody>
          <a:bodyPr/>
          <a:lstStyle/>
          <a:p>
            <a:r>
              <a:rPr lang="en-US" dirty="0" smtClean="0"/>
              <a:t>French word Drogue-------A dry herb</a:t>
            </a:r>
          </a:p>
          <a:p>
            <a:r>
              <a:rPr lang="en-US" dirty="0" smtClean="0"/>
              <a:t>A single active chemical entity present in a medicine that is used for diagnosis, prevention and treatment of disease.</a:t>
            </a:r>
          </a:p>
          <a:p>
            <a:r>
              <a:rPr lang="en-US" dirty="0" smtClean="0"/>
              <a:t>WHO----in 1966----Drug is any substance or product which is used or intended to be used to modify or explore physiological systems or pathological states for the benefit of the recipient.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204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904" y="438150"/>
            <a:ext cx="10515600" cy="5877961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DRUG NOMENCLATURE</a:t>
            </a:r>
          </a:p>
          <a:p>
            <a:pPr marL="0" indent="0">
              <a:buNone/>
            </a:pPr>
            <a:r>
              <a:rPr lang="en-US" dirty="0" smtClean="0"/>
              <a:t>1.Chemical Name---Chemical name and code name</a:t>
            </a:r>
          </a:p>
          <a:p>
            <a:pPr marL="0" indent="0">
              <a:buNone/>
            </a:pPr>
            <a:r>
              <a:rPr lang="en-US" dirty="0" smtClean="0"/>
              <a:t>Describe substances chemically</a:t>
            </a:r>
          </a:p>
          <a:p>
            <a:pPr marL="0" indent="0">
              <a:buNone/>
            </a:pPr>
            <a:r>
              <a:rPr lang="en-US" dirty="0" smtClean="0"/>
              <a:t>e.g., para </a:t>
            </a:r>
            <a:r>
              <a:rPr lang="en-US" dirty="0" err="1" smtClean="0"/>
              <a:t>acetylaminophen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Non Proprietary name--- it is assigned by competent scientific authority </a:t>
            </a:r>
            <a:r>
              <a:rPr lang="en-US" dirty="0" err="1" smtClean="0"/>
              <a:t>e.g</a:t>
            </a:r>
            <a:r>
              <a:rPr lang="en-US" dirty="0" smtClean="0"/>
              <a:t>,. United states adopted name(USAN)council, BAN </a:t>
            </a:r>
          </a:p>
          <a:p>
            <a:pPr marL="0" indent="0">
              <a:buNone/>
            </a:pPr>
            <a:r>
              <a:rPr lang="en-US" dirty="0" smtClean="0"/>
              <a:t>Paracetamol</a:t>
            </a:r>
          </a:p>
          <a:p>
            <a:pPr marL="0" indent="0">
              <a:buNone/>
            </a:pPr>
            <a:r>
              <a:rPr lang="en-US" dirty="0" smtClean="0"/>
              <a:t>3. Proprietary name----it is given by the drug manufacturers. brand names are short and easy to recall. Brand names can also be used in prescriptions. </a:t>
            </a:r>
            <a:r>
              <a:rPr lang="en-US" smtClean="0"/>
              <a:t>Disprin</a:t>
            </a:r>
            <a:r>
              <a:rPr lang="en-US" dirty="0" smtClean="0"/>
              <a:t> is a brand name of aspirin: </a:t>
            </a:r>
            <a:r>
              <a:rPr lang="en-US" dirty="0" err="1" smtClean="0"/>
              <a:t>Calpol</a:t>
            </a:r>
            <a:r>
              <a:rPr lang="en-US" dirty="0" smtClean="0"/>
              <a:t> for Paracetamol...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719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619"/>
          </a:xfrm>
        </p:spPr>
        <p:txBody>
          <a:bodyPr/>
          <a:lstStyle/>
          <a:p>
            <a:r>
              <a:rPr lang="en-US" b="1" dirty="0" smtClean="0"/>
              <a:t>SOURCES OF DRUGS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6997"/>
            <a:ext cx="10515600" cy="516996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Plant Sources-------- Morphine, Digoxin, Atropine, Quinine</a:t>
            </a:r>
          </a:p>
          <a:p>
            <a:r>
              <a:rPr lang="en-US" dirty="0" smtClean="0"/>
              <a:t>Animal source------- Insulin, Heparin.</a:t>
            </a:r>
          </a:p>
          <a:p>
            <a:r>
              <a:rPr lang="en-US" dirty="0" smtClean="0"/>
              <a:t>Minerals -------------- liquid paraffin, magnesium sulfate</a:t>
            </a:r>
          </a:p>
          <a:p>
            <a:r>
              <a:rPr lang="en-US" dirty="0" smtClean="0"/>
              <a:t>Micro organisms---- Bacteria and Fungi---Penicillin. Streptomycin</a:t>
            </a:r>
          </a:p>
          <a:p>
            <a:r>
              <a:rPr lang="en-US" dirty="0" smtClean="0"/>
              <a:t>Synthetic-------------- Analgesics, Hypnotics, anticancer drugs and antimicrobials</a:t>
            </a:r>
          </a:p>
          <a:p>
            <a:r>
              <a:rPr lang="en-US" dirty="0" smtClean="0"/>
              <a:t>Alkaloids--------------  Water soluble salts of water insoluble nitrogenous compounds e.g., atropine </a:t>
            </a:r>
          </a:p>
          <a:p>
            <a:r>
              <a:rPr lang="en-US" dirty="0" smtClean="0"/>
              <a:t>Glycosides------------  Ether like combination of sugar with other organic acids. Acid hydrolysis separates sugar from </a:t>
            </a:r>
            <a:r>
              <a:rPr lang="en-US" dirty="0" smtClean="0"/>
              <a:t>non sugar </a:t>
            </a:r>
            <a:r>
              <a:rPr lang="en-US" dirty="0" smtClean="0"/>
              <a:t>moiety. </a:t>
            </a:r>
          </a:p>
          <a:p>
            <a:r>
              <a:rPr lang="en-US" dirty="0" smtClean="0"/>
              <a:t>Oil----------------------- Peanut oil, coconut oil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04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0943"/>
            <a:ext cx="10515600" cy="763928"/>
          </a:xfrm>
        </p:spPr>
        <p:txBody>
          <a:bodyPr/>
          <a:lstStyle/>
          <a:p>
            <a:r>
              <a:rPr lang="en-US" b="1" dirty="0" smtClean="0"/>
              <a:t>ROUTES OF DRUG ADMINISTRATION</a:t>
            </a:r>
            <a:endParaRPr lang="en-US" b="1" dirty="0"/>
          </a:p>
        </p:txBody>
      </p:sp>
      <p:pic>
        <p:nvPicPr>
          <p:cNvPr id="2050" name="Picture 2" descr="Comparison of three different routes of drug administration: oral, intravenous injection and transderma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448" y="1064870"/>
            <a:ext cx="8690825" cy="549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786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4350</TotalTime>
  <Words>434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WHAT IS PHARMACOLOGY</vt:lpstr>
      <vt:lpstr>PowerPoint Presentation</vt:lpstr>
      <vt:lpstr>PowerPoint Presentation</vt:lpstr>
      <vt:lpstr>PowerPoint Presentation</vt:lpstr>
      <vt:lpstr>DRUG</vt:lpstr>
      <vt:lpstr>PowerPoint Presentation</vt:lpstr>
      <vt:lpstr>SOURCES OF DRUGS</vt:lpstr>
      <vt:lpstr>ROUTES OF DRUG ADMINISTRATION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Ulfat Sultana</dc:creator>
  <cp:lastModifiedBy>Ulfat Sultana</cp:lastModifiedBy>
  <cp:revision>31</cp:revision>
  <dcterms:created xsi:type="dcterms:W3CDTF">2022-02-27T16:31:10Z</dcterms:created>
  <dcterms:modified xsi:type="dcterms:W3CDTF">2024-12-12T14:46:33Z</dcterms:modified>
</cp:coreProperties>
</file>