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94" r:id="rId2"/>
    <p:sldId id="29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92" r:id="rId12"/>
    <p:sldId id="271" r:id="rId13"/>
    <p:sldId id="272" r:id="rId14"/>
    <p:sldId id="273" r:id="rId15"/>
    <p:sldId id="274" r:id="rId16"/>
    <p:sldId id="275" r:id="rId17"/>
    <p:sldId id="270" r:id="rId18"/>
    <p:sldId id="276" r:id="rId19"/>
    <p:sldId id="277" r:id="rId20"/>
    <p:sldId id="278" r:id="rId21"/>
    <p:sldId id="280" r:id="rId22"/>
    <p:sldId id="279" r:id="rId23"/>
    <p:sldId id="281" r:id="rId24"/>
    <p:sldId id="283" r:id="rId25"/>
    <p:sldId id="282" r:id="rId26"/>
    <p:sldId id="293" r:id="rId27"/>
    <p:sldId id="284" r:id="rId28"/>
    <p:sldId id="285" r:id="rId29"/>
    <p:sldId id="286" r:id="rId30"/>
    <p:sldId id="287" r:id="rId31"/>
    <p:sldId id="288" r:id="rId32"/>
    <p:sldId id="29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9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24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449F2-7B9F-4A44-AA87-6186AA123E00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26D99-C9E8-4C43-8547-550F248A2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6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93D65-AB08-4C06-A486-EECE9711B9F8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8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F19C-779B-4B94-9B92-7E0312E01C59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2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42B45-6A71-47CE-BF2E-B7F12A51AF58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9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6C78-9F7B-4BBE-B68A-A92381861456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Presentation Title  |  Presented By: Name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24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9C70E-283D-4324-B0C2-46A2A9C3C94A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8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0A36C-6CFF-446E-83A5-F47259E3A03C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8AEC-DE56-4249-9C74-EB2C5757CAD7}" type="datetime1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4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3FA2-4572-4CE1-A43C-E0D4D18BA8C9}" type="datetime1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0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A0C4-0779-4C3F-9A00-1E0F18C63CD8}" type="datetime1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1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DD2E-7169-46EE-8ED9-4ACD9ADB8474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7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B3607-7340-47C1-810B-E57BF3B22039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6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0259B-0F84-4FBC-BFAF-E582072BD82D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Presentation Title  |  Presented By: Name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95A2E-C0FB-4B70-A1E6-DCB9F8AB6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2420"/>
            <a:ext cx="10515600" cy="64693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               </a:t>
            </a: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               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ROUTES </a:t>
            </a:r>
            <a:r>
              <a:rPr lang="en-US" sz="3600" dirty="0"/>
              <a:t>OF DRUG ADMINISTRATION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DR.ULFAT SULTANA</a:t>
            </a:r>
          </a:p>
          <a:p>
            <a:pPr marL="0" indent="0">
              <a:buNone/>
            </a:pPr>
            <a:r>
              <a:rPr lang="en-US" sz="2000"/>
              <a:t> </a:t>
            </a:r>
            <a:r>
              <a:rPr lang="en-US" sz="2000" smtClean="0"/>
              <a:t>                                                         </a:t>
            </a:r>
            <a:r>
              <a:rPr lang="en-US" sz="2000" smtClean="0"/>
              <a:t> </a:t>
            </a:r>
            <a:r>
              <a:rPr lang="en-US" sz="2000" smtClean="0"/>
              <a:t>PROFESSOR 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PHARMACOLOGY MCM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6C78-9F7B-4BBE-B68A-A92381861456}" type="datetime1">
              <a:rPr lang="en-US" smtClean="0"/>
              <a:t>12/12/2024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26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Disadvantages of sublingual route: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Inconvenient</a:t>
            </a:r>
          </a:p>
          <a:p>
            <a:endParaRPr lang="en-US" dirty="0" smtClean="0"/>
          </a:p>
          <a:p>
            <a:r>
              <a:rPr lang="en-US" dirty="0" smtClean="0"/>
              <a:t>Unpleasant taste of some drugs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Small doses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310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Buccal route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7853"/>
            <a:ext cx="10515600" cy="4709110"/>
          </a:xfrm>
        </p:spPr>
        <p:txBody>
          <a:bodyPr/>
          <a:lstStyle/>
          <a:p>
            <a:r>
              <a:rPr lang="en-US" dirty="0" smtClean="0"/>
              <a:t>Drug is placed b/w the gums and inner lining of the cheek.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6C78-9F7B-4BBE-B68A-A92381861456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Presentation Title  |  Presented By: Name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11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705" y="1930568"/>
            <a:ext cx="7275095" cy="400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19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oral route: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7467600" cy="5483352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Advantages: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Natural &amp; most convenient 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route</a:t>
            </a:r>
          </a:p>
          <a:p>
            <a:pPr lvl="1">
              <a:buFont typeface="Courier New" pitchFamily="49" charset="0"/>
              <a:buChar char="o"/>
            </a:pPr>
            <a:endParaRPr lang="en-US" b="1" dirty="0">
              <a:solidFill>
                <a:schemeClr val="tx2"/>
              </a:solidFill>
              <a:latin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Suitable for self administration</a:t>
            </a:r>
          </a:p>
          <a:p>
            <a:pPr lvl="1">
              <a:buFont typeface="Courier New" pitchFamily="49" charset="0"/>
              <a:buChar char="o"/>
            </a:pPr>
            <a:endParaRPr lang="en-US" b="1" i="1" dirty="0">
              <a:solidFill>
                <a:schemeClr val="tx2"/>
              </a:solidFill>
              <a:latin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</a:rPr>
              <a:t>Used for 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</a:rPr>
              <a:t>local as well as systemic effects</a:t>
            </a:r>
          </a:p>
          <a:p>
            <a:pPr lvl="1">
              <a:buNone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</a:rPr>
              <a:t>of drugs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Large area is available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for absorption  </a:t>
            </a:r>
          </a:p>
          <a:p>
            <a:pPr lvl="1">
              <a:buNone/>
            </a:pPr>
            <a:endParaRPr lang="en-US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b="1" dirty="0">
              <a:latin typeface="Times New Roman" pitchFamily="18" charset="0"/>
            </a:endParaRP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304800"/>
            <a:ext cx="2667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910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US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Disadvantages:</a:t>
            </a:r>
            <a:br>
              <a:rPr lang="en-US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3947"/>
            <a:ext cx="10515600" cy="4673016"/>
          </a:xfrm>
        </p:spPr>
        <p:txBody>
          <a:bodyPr/>
          <a:lstStyle/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Destruction of drugs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by digestive enzymes (e,g insulin</a:t>
            </a:r>
            <a:r>
              <a:rPr lang="en-US" b="1" dirty="0" smtClean="0">
                <a:latin typeface="Times New Roman" pitchFamily="18" charset="0"/>
              </a:rPr>
              <a:t>)</a:t>
            </a:r>
            <a:endParaRPr lang="en-US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endParaRPr lang="en-US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First pass effect: 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</a:rPr>
              <a:t>Metabolism of dugs by enzymes </a:t>
            </a: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endParaRPr lang="en-US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Slow onset of action </a:t>
            </a:r>
            <a:r>
              <a:rPr lang="en-US" b="1" i="1" dirty="0" smtClean="0">
                <a:latin typeface="Times New Roman" pitchFamily="18" charset="0"/>
              </a:rPr>
              <a:t>(not suitable for emergencies)</a:t>
            </a: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endParaRPr lang="en-US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</a:rPr>
              <a:t>Cannot be used in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unconscious patients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9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  <a:latin typeface="Times New Roman" pitchFamily="18" charset="0"/>
              </a:rPr>
              <a:t> 3. </a:t>
            </a:r>
            <a:r>
              <a:rPr lang="en-US" b="1" u="sng" dirty="0" smtClean="0">
                <a:solidFill>
                  <a:srgbClr val="FF6600"/>
                </a:solidFill>
                <a:latin typeface="Times New Roman" pitchFamily="18" charset="0"/>
              </a:rPr>
              <a:t>Rectal Route</a:t>
            </a:r>
            <a:r>
              <a:rPr lang="en-US" b="1" dirty="0" smtClean="0">
                <a:solidFill>
                  <a:srgbClr val="FF6600"/>
                </a:solidFill>
                <a:latin typeface="Times New Roman" pitchFamily="18" charset="0"/>
              </a:rPr>
              <a:t>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303042" cy="487375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Times New Roman" pitchFamily="18" charset="0"/>
              </a:rPr>
              <a:t>The drug may be placed in the rectum in 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</a:rPr>
              <a:t>	the form of:</a:t>
            </a:r>
          </a:p>
          <a:p>
            <a:pPr lvl="1"/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Suppositories</a:t>
            </a:r>
          </a:p>
          <a:p>
            <a:pPr lvl="1"/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Enema</a:t>
            </a:r>
          </a:p>
          <a:p>
            <a:pPr>
              <a:buNone/>
            </a:pPr>
            <a:endParaRPr lang="en-US" b="1" i="1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</a:rPr>
              <a:t>	</a:t>
            </a: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</a:rPr>
              <a:t>About 50% of the drug absorbed from  </a:t>
            </a:r>
          </a:p>
          <a:p>
            <a:pPr>
              <a:buFont typeface="Wingdings" pitchFamily="2" charset="2"/>
              <a:buNone/>
            </a:pP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</a:rPr>
              <a:t>    	 rectum will bypass the hepatic first-pass	 </a:t>
            </a:r>
            <a:r>
              <a:rPr lang="en-US" sz="1800" b="1" i="1" dirty="0">
                <a:solidFill>
                  <a:srgbClr val="FF0000"/>
                </a:solidFill>
                <a:latin typeface="Times New Roman" pitchFamily="18" charset="0"/>
              </a:rPr>
              <a:t>imp.viva quest </a:t>
            </a:r>
            <a:endParaRPr lang="en-US" b="1" i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</a:rPr>
              <a:t>     				metabolism.</a:t>
            </a:r>
          </a:p>
          <a:p>
            <a:pPr>
              <a:buFont typeface="Wingdings" pitchFamily="2" charset="2"/>
              <a:buNone/>
            </a:pPr>
            <a:endParaRPr lang="en-US" b="1" i="1" dirty="0">
              <a:solidFill>
                <a:srgbClr val="92D05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Blood supply to rectum: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 smtClean="0">
                <a:latin typeface="Times New Roman" pitchFamily="18" charset="0"/>
              </a:rPr>
              <a:t>Superior rectal vein 	- - empties into portal vessels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 smtClean="0">
                <a:latin typeface="Times New Roman" pitchFamily="18" charset="0"/>
              </a:rPr>
              <a:t>Middle and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>
                <a:latin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</a:rPr>
              <a:t>nferior rectal vein 	- - empties into systemic vessels</a:t>
            </a:r>
          </a:p>
          <a:p>
            <a:endParaRPr lang="en-US" dirty="0"/>
          </a:p>
        </p:txBody>
      </p:sp>
      <p:pic>
        <p:nvPicPr>
          <p:cNvPr id="1026" name="Picture 2" descr="C:\Users\Hacx\Desktop\220px-Glycerin_suppositori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2600" y="228600"/>
            <a:ext cx="2489200" cy="2133600"/>
          </a:xfrm>
          <a:prstGeom prst="rect">
            <a:avLst/>
          </a:prstGeom>
          <a:noFill/>
        </p:spPr>
      </p:pic>
      <p:sp>
        <p:nvSpPr>
          <p:cNvPr id="5" name="Right Brace 4"/>
          <p:cNvSpPr/>
          <p:nvPr/>
        </p:nvSpPr>
        <p:spPr>
          <a:xfrm>
            <a:off x="5989721" y="3305154"/>
            <a:ext cx="422629" cy="129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3441030" y="5799221"/>
            <a:ext cx="397043" cy="429127"/>
          </a:xfrm>
          <a:prstGeom prst="rightBrace">
            <a:avLst>
              <a:gd name="adj1" fmla="val 8333"/>
              <a:gd name="adj2" fmla="val 1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1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040" y="256350"/>
            <a:ext cx="7467600" cy="563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RECTAL ROUTE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7467600" cy="548335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Advantages: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</a:rPr>
              <a:t>50% of the absorbed drugs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by-pass hepatic  </a:t>
            </a:r>
          </a:p>
          <a:p>
            <a:pPr>
              <a:buNone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   first pass metabolism.  </a:t>
            </a:r>
          </a:p>
          <a:p>
            <a:pPr>
              <a:lnSpc>
                <a:spcPct val="90000"/>
              </a:lnSpc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Can be used in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unconscious patients, elderly,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   children</a:t>
            </a: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Nauseous or vomiting </a:t>
            </a:r>
            <a:r>
              <a:rPr lang="en-US" b="1" dirty="0" smtClean="0">
                <a:latin typeface="Times New Roman" pitchFamily="18" charset="0"/>
              </a:rPr>
              <a:t>patients</a:t>
            </a:r>
          </a:p>
          <a:p>
            <a:pPr>
              <a:lnSpc>
                <a:spcPct val="90000"/>
              </a:lnSpc>
            </a:pP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Times New Roman" pitchFamily="18" charset="0"/>
              </a:rPr>
              <a:t> Good for drugs affecting the bowel --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</a:rPr>
              <a:t>laxatives</a:t>
            </a:r>
            <a:r>
              <a:rPr lang="en-US" b="1" dirty="0" smtClean="0">
                <a:latin typeface="Times New Roman" pitchFamily="18" charset="0"/>
              </a:rPr>
              <a:t> </a:t>
            </a:r>
            <a:endParaRPr lang="en-US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4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635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RECTAL ROUTE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7467600" cy="5483352"/>
          </a:xfrm>
        </p:spPr>
        <p:txBody>
          <a:bodyPr/>
          <a:lstStyle/>
          <a:p>
            <a:pPr>
              <a:buNone/>
            </a:pPr>
            <a:endParaRPr lang="en-US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Disadvantages:   </a:t>
            </a:r>
            <a:endParaRPr lang="en-US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</a:rPr>
              <a:t> </a:t>
            </a:r>
          </a:p>
          <a:p>
            <a:r>
              <a:rPr lang="en-US" b="1" dirty="0" smtClean="0">
                <a:latin typeface="Times New Roman" pitchFamily="18" charset="0"/>
              </a:rPr>
              <a:t>Many drugs may cause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irritation</a:t>
            </a:r>
            <a:r>
              <a:rPr lang="en-US" b="1" dirty="0" smtClean="0">
                <a:latin typeface="Times New Roman" pitchFamily="18" charset="0"/>
              </a:rPr>
              <a:t> of rectal mucosa</a:t>
            </a:r>
          </a:p>
          <a:p>
            <a:endParaRPr lang="en-US" b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 Could be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embarrassing</a:t>
            </a:r>
            <a:r>
              <a:rPr lang="en-US" b="1" dirty="0" smtClean="0">
                <a:latin typeface="Times New Roman" pitchFamily="18" charset="0"/>
              </a:rPr>
              <a:t> for the patient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34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33600"/>
            <a:ext cx="7467600" cy="1524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Q-1 	Enlist the advantages of sublingual route.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026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u="sng" dirty="0" err="1">
                <a:solidFill>
                  <a:srgbClr val="FF6600"/>
                </a:solidFill>
                <a:latin typeface="Times New Roman" pitchFamily="18" charset="0"/>
              </a:rPr>
              <a:t>Parenteral</a:t>
            </a:r>
            <a:r>
              <a:rPr lang="en-US" sz="3200" u="sng" dirty="0">
                <a:solidFill>
                  <a:srgbClr val="FF6600"/>
                </a:solidFill>
                <a:latin typeface="Times New Roman" pitchFamily="18" charset="0"/>
              </a:rPr>
              <a:t> Routes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>
                <a:solidFill>
                  <a:schemeClr val="hlink"/>
                </a:solidFill>
                <a:latin typeface="Times New Roman" pitchFamily="18" charset="0"/>
              </a:rPr>
              <a:t>Parenteral</a:t>
            </a:r>
            <a:r>
              <a:rPr lang="en-US" b="1" dirty="0" smtClean="0">
                <a:solidFill>
                  <a:schemeClr val="hlink"/>
                </a:solidFill>
                <a:latin typeface="Times New Roman" pitchFamily="18" charset="0"/>
              </a:rPr>
              <a:t> injections:</a:t>
            </a:r>
          </a:p>
          <a:p>
            <a:pPr lvl="1"/>
            <a:endParaRPr lang="en-US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lvl="1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</a:rPr>
              <a:t>Intravascular =     Intravenous  /  intra-arterial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</a:rPr>
              <a:t>Subcutaneous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</a:rPr>
              <a:t>Intramuscular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</a:rPr>
              <a:t>Intradermal </a:t>
            </a:r>
          </a:p>
          <a:p>
            <a:pPr lvl="1"/>
            <a:endParaRPr lang="en-US" dirty="0"/>
          </a:p>
        </p:txBody>
      </p:sp>
      <p:pic>
        <p:nvPicPr>
          <p:cNvPr id="4" name="Picture 8" descr="drug rout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62200" y="3886200"/>
            <a:ext cx="7315200" cy="2819400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72720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020762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INTRAV</a:t>
            </a:r>
            <a:r>
              <a:rPr lang="en-US" sz="31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enous</a:t>
            </a: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route: </a:t>
            </a:r>
            <a:r>
              <a:rPr lang="en-US" sz="3200" i="1" dirty="0">
                <a:solidFill>
                  <a:srgbClr val="92D050"/>
                </a:solidFill>
                <a:latin typeface="Times New Roman" pitchFamily="18" charset="0"/>
              </a:rPr>
              <a:t>(drugs are injected into a vein ) </a:t>
            </a:r>
            <a:endParaRPr lang="en-US" i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24000"/>
            <a:ext cx="7467600" cy="4949952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None/>
            </a:pPr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Advantages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100%</a:t>
            </a:r>
            <a:r>
              <a:rPr lang="en-US" b="1" dirty="0">
                <a:latin typeface="Times New Roman" pitchFamily="18" charset="0"/>
              </a:rPr>
              <a:t> bioavialibility </a:t>
            </a:r>
          </a:p>
          <a:p>
            <a:pPr lvl="1">
              <a:lnSpc>
                <a:spcPct val="90000"/>
              </a:lnSpc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Irritating solution </a:t>
            </a:r>
            <a:r>
              <a:rPr lang="en-US" b="1" dirty="0">
                <a:latin typeface="Times New Roman" pitchFamily="18" charset="0"/>
              </a:rPr>
              <a:t>can be given</a:t>
            </a:r>
          </a:p>
          <a:p>
            <a:pPr lvl="1">
              <a:lnSpc>
                <a:spcPct val="90000"/>
              </a:lnSpc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Large doses </a:t>
            </a:r>
            <a:r>
              <a:rPr lang="en-US" b="1" dirty="0">
                <a:latin typeface="Times New Roman" pitchFamily="18" charset="0"/>
              </a:rPr>
              <a:t>can be given</a:t>
            </a:r>
          </a:p>
          <a:p>
            <a:pPr lvl="1">
              <a:lnSpc>
                <a:spcPct val="90000"/>
              </a:lnSpc>
            </a:pPr>
            <a:endParaRPr lang="en-US" b="1" dirty="0"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latin typeface="Times New Roman" pitchFamily="18" charset="0"/>
              </a:rPr>
              <a:t>Suitable for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Emergencies</a:t>
            </a:r>
            <a:r>
              <a:rPr lang="en-US" b="1" dirty="0">
                <a:latin typeface="Times New Roman" pitchFamily="18" charset="0"/>
              </a:rPr>
              <a:t> and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Unconscious patients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lvl="1">
              <a:lnSpc>
                <a:spcPct val="90000"/>
              </a:lnSpc>
              <a:buNone/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None/>
            </a:pP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90000"/>
              </a:lnSpc>
              <a:buNone/>
            </a:pPr>
            <a:endParaRPr lang="en-US" sz="32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838200"/>
            <a:ext cx="2971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4733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128"/>
          </a:xfrm>
        </p:spPr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b="1" dirty="0"/>
              <a:t>Enlist various routes </a:t>
            </a:r>
            <a:r>
              <a:rPr lang="en-US" b="1" dirty="0" smtClean="0"/>
              <a:t>of </a:t>
            </a:r>
            <a:r>
              <a:rPr lang="en-US" b="1" dirty="0"/>
              <a:t>drug administration </a:t>
            </a:r>
            <a:endParaRPr lang="en-US" dirty="0"/>
          </a:p>
          <a:p>
            <a:pPr marL="514350" indent="-514350">
              <a:buFont typeface="+mj-lt"/>
              <a:buAutoNum type="romanUcPeriod"/>
            </a:pPr>
            <a:r>
              <a:rPr lang="en-US" b="1" dirty="0" smtClean="0"/>
              <a:t>Describe </a:t>
            </a:r>
            <a:r>
              <a:rPr lang="en-US" b="1" dirty="0"/>
              <a:t>the advantages &amp; disadvantages of various routes </a:t>
            </a:r>
            <a:r>
              <a:rPr lang="en-US" b="1" dirty="0" smtClean="0"/>
              <a:t>of </a:t>
            </a:r>
            <a:r>
              <a:rPr lang="en-US" b="1" dirty="0"/>
              <a:t>drug </a:t>
            </a:r>
            <a:r>
              <a:rPr lang="en-US" b="1" dirty="0" smtClean="0"/>
              <a:t>administration</a:t>
            </a:r>
          </a:p>
          <a:p>
            <a:pPr marL="514350" indent="-514350">
              <a:buFont typeface="+mj-lt"/>
              <a:buAutoNum type="romanUcPeriod"/>
            </a:pPr>
            <a:r>
              <a:rPr lang="en-US" b="1" dirty="0" smtClean="0"/>
              <a:t>Apply the principles of different routes of drug administration in relation to clinical application.</a:t>
            </a:r>
          </a:p>
          <a:p>
            <a:pPr marL="514350" indent="-514350">
              <a:buFont typeface="+mj-lt"/>
              <a:buAutoNum type="romanUcPeriod"/>
            </a:pPr>
            <a:r>
              <a:rPr lang="en-US" b="1" dirty="0" smtClean="0"/>
              <a:t>Describe First </a:t>
            </a:r>
            <a:r>
              <a:rPr lang="en-US" b="1" smtClean="0"/>
              <a:t>Pass effect.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6C78-9F7B-4BBE-B68A-A92381861456}" type="datetime1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Presentation Title  |  Presented By: Name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95A2E-C0FB-4B70-A1E6-DCB9F8AB67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5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02076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INTRAV</a:t>
            </a:r>
            <a:r>
              <a:rPr lang="en-US" sz="31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enous</a:t>
            </a: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route:</a:t>
            </a:r>
            <a:endParaRPr lang="en-US" i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24000"/>
            <a:ext cx="7467600" cy="4949952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None/>
            </a:pPr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Disadvantages</a:t>
            </a:r>
            <a:r>
              <a:rPr lang="en-US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n-US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Unfavorable reactions </a:t>
            </a:r>
            <a:r>
              <a:rPr lang="en-US" b="1" dirty="0" smtClean="0">
                <a:latin typeface="Times New Roman" pitchFamily="18" charset="0"/>
              </a:rPr>
              <a:t>are likely to occur due to 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>
                <a:latin typeface="Times New Roman" pitchFamily="18" charset="0"/>
              </a:rPr>
              <a:t>      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increased concentration;</a:t>
            </a:r>
          </a:p>
          <a:p>
            <a:endParaRPr lang="en-US" b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 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Expert</a:t>
            </a:r>
            <a:r>
              <a:rPr lang="en-US" b="1" dirty="0" smtClean="0">
                <a:latin typeface="Times New Roman" pitchFamily="18" charset="0"/>
              </a:rPr>
              <a:t> person is needed;</a:t>
            </a:r>
          </a:p>
          <a:p>
            <a:endParaRPr lang="en-US" b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  Risk of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embolism / infection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</a:p>
          <a:p>
            <a:pPr>
              <a:buNone/>
            </a:pPr>
            <a:endParaRPr lang="en-US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pPr lvl="1">
              <a:lnSpc>
                <a:spcPct val="90000"/>
              </a:lnSpc>
              <a:buNone/>
            </a:pPr>
            <a:endParaRPr lang="en-US" sz="28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90000"/>
              </a:lnSpc>
              <a:buNone/>
            </a:pPr>
            <a:endParaRPr lang="en-US" sz="32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152400"/>
            <a:ext cx="2971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191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868362"/>
          </a:xfrm>
        </p:spPr>
        <p:txBody>
          <a:bodyPr/>
          <a:lstStyle/>
          <a:p>
            <a:r>
              <a:rPr lang="en-US" dirty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u="sng" dirty="0">
                <a:solidFill>
                  <a:srgbClr val="FF6600"/>
                </a:solidFill>
                <a:latin typeface="Times New Roman" pitchFamily="18" charset="0"/>
              </a:rPr>
              <a:t>Subcutaneous Injections</a:t>
            </a:r>
            <a:r>
              <a:rPr lang="en-US" dirty="0">
                <a:solidFill>
                  <a:srgbClr val="FF6600"/>
                </a:solidFill>
                <a:latin typeface="Times New Roman" pitchFamily="18" charset="0"/>
              </a:rPr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0"/>
            <a:ext cx="7467600" cy="5102352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solidFill>
                  <a:schemeClr val="accent1"/>
                </a:solidFill>
                <a:latin typeface="Times New Roman" pitchFamily="18" charset="0"/>
              </a:rPr>
              <a:t>Sites: </a:t>
            </a:r>
            <a:r>
              <a:rPr lang="en-US" sz="2800" b="1" i="1" dirty="0">
                <a:latin typeface="Times New Roman" pitchFamily="18" charset="0"/>
              </a:rPr>
              <a:t>Abdomen, Thighs</a:t>
            </a:r>
            <a:endParaRPr lang="en-US" sz="3200" b="1" i="1" dirty="0">
              <a:latin typeface="Times New Roman" pitchFamily="18" charset="0"/>
            </a:endParaRPr>
          </a:p>
          <a:p>
            <a:pPr>
              <a:buNone/>
            </a:pPr>
            <a:endParaRPr lang="en-US" sz="3200" b="1" dirty="0">
              <a:solidFill>
                <a:schemeClr val="accent1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sz="3200" b="1" dirty="0">
                <a:solidFill>
                  <a:schemeClr val="accent1"/>
                </a:solidFill>
                <a:latin typeface="Times New Roman" pitchFamily="18" charset="0"/>
              </a:rPr>
              <a:t>Advantages:</a:t>
            </a:r>
          </a:p>
          <a:p>
            <a:pPr lvl="1"/>
            <a:r>
              <a:rPr lang="en-US" b="1" dirty="0">
                <a:latin typeface="Times New Roman" pitchFamily="18" charset="0"/>
              </a:rPr>
              <a:t>Slow and constant absorption</a:t>
            </a:r>
          </a:p>
          <a:p>
            <a:pPr lvl="1">
              <a:buNone/>
            </a:pPr>
            <a:r>
              <a:rPr lang="en-US" b="1" i="1" dirty="0">
                <a:solidFill>
                  <a:srgbClr val="00B050"/>
                </a:solidFill>
                <a:latin typeface="Times New Roman" pitchFamily="18" charset="0"/>
              </a:rPr>
              <a:t>Insulin </a:t>
            </a:r>
            <a:r>
              <a:rPr lang="en-US" sz="2000" b="1" i="1" dirty="0">
                <a:solidFill>
                  <a:srgbClr val="00B050"/>
                </a:solidFill>
                <a:latin typeface="Times New Roman" pitchFamily="18" charset="0"/>
              </a:rPr>
              <a:t>is given mainly through this route  </a:t>
            </a:r>
          </a:p>
          <a:p>
            <a:pPr lvl="1">
              <a:buNone/>
            </a:pPr>
            <a:endParaRPr lang="en-US" b="1" dirty="0">
              <a:solidFill>
                <a:schemeClr val="accent1"/>
              </a:solidFill>
              <a:latin typeface="Times New Roman" pitchFamily="18" charset="0"/>
            </a:endParaRPr>
          </a:p>
          <a:p>
            <a:pPr lvl="1">
              <a:buNone/>
            </a:pPr>
            <a:r>
              <a:rPr lang="en-US" b="1" dirty="0">
                <a:solidFill>
                  <a:schemeClr val="accent1"/>
                </a:solidFill>
                <a:latin typeface="Times New Roman" pitchFamily="18" charset="0"/>
              </a:rPr>
              <a:t>Disadvantages:</a:t>
            </a:r>
          </a:p>
          <a:p>
            <a:pPr lvl="1"/>
            <a:r>
              <a:rPr lang="en-US" b="1" dirty="0">
                <a:latin typeface="Times New Roman" pitchFamily="18" charset="0"/>
              </a:rPr>
              <a:t>Only small amount of drug is given </a:t>
            </a: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</a:rPr>
              <a:t>(</a:t>
            </a:r>
            <a:r>
              <a:rPr lang="en-US" sz="2000" b="1" i="1" dirty="0">
                <a:solidFill>
                  <a:srgbClr val="00B050"/>
                </a:solidFill>
                <a:latin typeface="Times New Roman" pitchFamily="18" charset="0"/>
              </a:rPr>
              <a:t>Doses &gt; 2ml are not given by this route</a:t>
            </a: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</a:rPr>
              <a:t>)</a:t>
            </a:r>
          </a:p>
        </p:txBody>
      </p:sp>
      <p:pic>
        <p:nvPicPr>
          <p:cNvPr id="4" name="Picture 5" descr="hgh-news-subcutaneous-injection-basic"/>
          <p:cNvPicPr>
            <a:picLocks noChangeAspect="1" noChangeArrowheads="1"/>
          </p:cNvPicPr>
          <p:nvPr/>
        </p:nvPicPr>
        <p:blipFill>
          <a:blip r:embed="rId2"/>
          <a:srcRect b="15218"/>
          <a:stretch>
            <a:fillRect/>
          </a:stretch>
        </p:blipFill>
        <p:spPr bwMode="auto">
          <a:xfrm>
            <a:off x="6781800" y="381000"/>
            <a:ext cx="34290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52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r>
              <a:rPr lang="en-US" sz="3200" u="sng" dirty="0">
                <a:solidFill>
                  <a:srgbClr val="FF6600"/>
                </a:solidFill>
                <a:latin typeface="Times New Roman" pitchFamily="18" charset="0"/>
              </a:rPr>
              <a:t>Intramuscular Injections</a:t>
            </a:r>
            <a:r>
              <a:rPr lang="en-US" sz="3200" dirty="0">
                <a:solidFill>
                  <a:srgbClr val="FF6600"/>
                </a:solidFill>
                <a:latin typeface="Times New Roman" pitchFamily="18" charset="0"/>
                <a:sym typeface="Wingdings" pitchFamily="2" charset="2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0"/>
            <a:ext cx="7467600" cy="54071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</a:rPr>
              <a:t>Drug is injected into the skeletal muscle.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en-US" sz="3200" b="1" u="sng" dirty="0">
              <a:solidFill>
                <a:schemeClr val="accent1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3200" b="1" u="sng" dirty="0">
                <a:solidFill>
                  <a:schemeClr val="accent1"/>
                </a:solidFill>
                <a:latin typeface="Times New Roman" pitchFamily="18" charset="0"/>
              </a:rPr>
              <a:t>Advantages</a:t>
            </a:r>
            <a:r>
              <a:rPr lang="en-US" sz="3200" b="1" dirty="0">
                <a:solidFill>
                  <a:schemeClr val="accent1"/>
                </a:solidFill>
                <a:latin typeface="Times New Roman" pitchFamily="18" charset="0"/>
              </a:rPr>
              <a:t>: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lvl="1"/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Rapid absorption of drugs </a:t>
            </a:r>
            <a:r>
              <a:rPr lang="en-US" b="1" dirty="0">
                <a:solidFill>
                  <a:srgbClr val="92D050"/>
                </a:solidFill>
                <a:latin typeface="Times New Roman" pitchFamily="18" charset="0"/>
              </a:rPr>
              <a:t>(aqueous solution)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Large amount of drug (&gt;5ml) is given by this route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  </a:t>
            </a:r>
          </a:p>
          <a:p>
            <a:pPr lvl="1"/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Low chances of sepsis as compared to S/C route</a:t>
            </a:r>
            <a:endParaRPr lang="en-US" b="1" dirty="0">
              <a:solidFill>
                <a:srgbClr val="92D050"/>
              </a:solidFill>
              <a:latin typeface="Times New Roman" pitchFamily="18" charset="0"/>
            </a:endParaRPr>
          </a:p>
          <a:p>
            <a:pPr>
              <a:buNone/>
            </a:pPr>
            <a:endParaRPr lang="en-US" sz="3200" b="1" u="sng" dirty="0">
              <a:solidFill>
                <a:schemeClr val="accent1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sz="3200" b="1" u="sng" dirty="0">
                <a:solidFill>
                  <a:schemeClr val="accent1"/>
                </a:solidFill>
                <a:latin typeface="Times New Roman" pitchFamily="18" charset="0"/>
              </a:rPr>
              <a:t>Disadvantages</a:t>
            </a:r>
            <a:r>
              <a:rPr lang="en-US" sz="3200" b="1" dirty="0">
                <a:solidFill>
                  <a:schemeClr val="accent1"/>
                </a:solidFill>
                <a:latin typeface="Times New Roman" pitchFamily="18" charset="0"/>
              </a:rPr>
              <a:t>:</a:t>
            </a:r>
            <a:r>
              <a:rPr lang="en-US" sz="4000" b="1" dirty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</a:endParaRPr>
          </a:p>
          <a:p>
            <a:pPr lvl="1"/>
            <a:r>
              <a:rPr lang="en-US" b="1" i="1" dirty="0">
                <a:solidFill>
                  <a:srgbClr val="92D050"/>
                </a:solidFill>
                <a:latin typeface="Times New Roman" pitchFamily="18" charset="0"/>
              </a:rPr>
              <a:t>Local 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pain and inflammation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0"/>
            <a:ext cx="2895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1079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33600"/>
            <a:ext cx="7467600" cy="1524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Q-2 	Enlist the advantages of intravenous route.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616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sz="3200" u="sng" dirty="0">
                <a:solidFill>
                  <a:srgbClr val="FF6600"/>
                </a:solidFill>
                <a:latin typeface="Times New Roman" pitchFamily="18" charset="0"/>
              </a:rPr>
              <a:t>Other Routes of Administration</a:t>
            </a:r>
            <a:r>
              <a:rPr lang="en-US" sz="3200" dirty="0">
                <a:solidFill>
                  <a:srgbClr val="FF6600"/>
                </a:solidFill>
                <a:latin typeface="Times New Roman" pitchFamily="18" charset="0"/>
              </a:rPr>
              <a:t>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0"/>
            <a:ext cx="7467600" cy="5407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Inhalational Route: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Means administration of drug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Through respiratory passages</a:t>
            </a:r>
          </a:p>
          <a:p>
            <a:pPr>
              <a:buNone/>
            </a:pPr>
            <a:endParaRPr lang="en-US" b="1" i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accent1"/>
                </a:solidFill>
              </a:rPr>
              <a:t>Advantages:</a:t>
            </a: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Rapid onset</a:t>
            </a: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For local effects</a:t>
            </a: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Maximize benefit </a:t>
            </a: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Minimize side effects</a:t>
            </a: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First pass effect is avoided</a:t>
            </a:r>
          </a:p>
          <a:p>
            <a:pPr>
              <a:buNone/>
            </a:pPr>
            <a:endParaRPr lang="en-US" b="1" i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accent1"/>
                </a:solidFill>
              </a:rPr>
              <a:t>Disadvantages:</a:t>
            </a:r>
          </a:p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Special apparatus is needed</a:t>
            </a:r>
          </a:p>
          <a:p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b="1" i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4" name="Picture 4" descr="Salbutamol_Inhalation_Aeroso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8937" y="274637"/>
            <a:ext cx="2933700" cy="2853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8938" y="3404937"/>
            <a:ext cx="2924676" cy="265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42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r>
              <a:rPr lang="en-US" sz="3200" u="sng" dirty="0" smtClean="0">
                <a:solidFill>
                  <a:srgbClr val="FF6600"/>
                </a:solidFill>
                <a:latin typeface="Times New Roman" pitchFamily="18" charset="0"/>
              </a:rPr>
              <a:t>Transdermal </a:t>
            </a:r>
            <a:r>
              <a:rPr lang="en-US" sz="3200" u="sng" dirty="0">
                <a:solidFill>
                  <a:srgbClr val="FF6600"/>
                </a:solidFill>
                <a:latin typeface="Times New Roman" pitchFamily="18" charset="0"/>
              </a:rPr>
              <a:t>route: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95" y="1540042"/>
            <a:ext cx="8955505" cy="4933910"/>
          </a:xfrm>
        </p:spPr>
        <p:txBody>
          <a:bodyPr>
            <a:normAutofit/>
          </a:bodyPr>
          <a:lstStyle/>
          <a:p>
            <a:pPr lvl="1"/>
            <a:r>
              <a:rPr lang="en-US" b="1" dirty="0" smtClean="0">
                <a:latin typeface="Times New Roman" pitchFamily="18" charset="0"/>
              </a:rPr>
              <a:t>Some drugs are applied to the skin for </a:t>
            </a:r>
          </a:p>
          <a:p>
            <a:pPr lvl="1">
              <a:buNone/>
            </a:pPr>
            <a:r>
              <a:rPr lang="en-US" b="1" dirty="0" smtClean="0">
                <a:latin typeface="Times New Roman" pitchFamily="18" charset="0"/>
              </a:rPr>
              <a:t>their systemic effect</a:t>
            </a:r>
          </a:p>
          <a:p>
            <a:pPr lvl="1">
              <a:buNone/>
            </a:pPr>
            <a:endParaRPr lang="en-US" b="1" dirty="0" smtClean="0">
              <a:latin typeface="Times New Roman" pitchFamily="18" charset="0"/>
            </a:endParaRPr>
          </a:p>
          <a:p>
            <a:pPr lvl="3"/>
            <a:r>
              <a:rPr lang="en-US" sz="2200" b="1" dirty="0" smtClean="0">
                <a:latin typeface="Times New Roman" pitchFamily="18" charset="0"/>
              </a:rPr>
              <a:t>Scopolamine (hyoscine), for motion sickness </a:t>
            </a:r>
          </a:p>
          <a:p>
            <a:pPr lvl="3">
              <a:buFont typeface="Wingdings" pitchFamily="2" charset="2"/>
              <a:buNone/>
            </a:pPr>
            <a:r>
              <a:rPr lang="en-US" sz="2200" b="1" dirty="0" smtClean="0">
                <a:latin typeface="Times New Roman" pitchFamily="18" charset="0"/>
              </a:rPr>
              <a:t>    (patch placed behind the ear )</a:t>
            </a:r>
          </a:p>
          <a:p>
            <a:pPr lvl="3"/>
            <a:r>
              <a:rPr lang="en-US" sz="2200" b="1" dirty="0" smtClean="0">
                <a:latin typeface="Times New Roman" pitchFamily="18" charset="0"/>
              </a:rPr>
              <a:t>Many hormones (– estrogen )</a:t>
            </a:r>
          </a:p>
          <a:p>
            <a:pPr lvl="1">
              <a:buNone/>
            </a:pP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</a:rPr>
              <a:t>Advantage:</a:t>
            </a:r>
          </a:p>
          <a:p>
            <a:pPr lvl="1"/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</a:rPr>
              <a:t>Drugs do not undergo hepatic first-pass</a:t>
            </a:r>
          </a:p>
          <a:p>
            <a:pPr lvl="1">
              <a:buNone/>
            </a:pP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</a:rPr>
              <a:t> metabolism </a:t>
            </a:r>
          </a:p>
          <a:p>
            <a:pPr lvl="1">
              <a:buNone/>
            </a:pP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</a:rPr>
              <a:t>Disadvantage:</a:t>
            </a:r>
          </a:p>
          <a:p>
            <a:pPr lvl="1"/>
            <a:r>
              <a:rPr lang="en-US" sz="2000" b="1" i="1" dirty="0" err="1" smtClean="0">
                <a:solidFill>
                  <a:srgbClr val="00B050"/>
                </a:solidFill>
                <a:latin typeface="Times New Roman" pitchFamily="18" charset="0"/>
              </a:rPr>
              <a:t>Absoprtion</a:t>
            </a:r>
            <a:r>
              <a:rPr lang="en-US" sz="2000" b="1" i="1" dirty="0" smtClean="0">
                <a:solidFill>
                  <a:srgbClr val="00B050"/>
                </a:solidFill>
                <a:latin typeface="Times New Roman" pitchFamily="18" charset="0"/>
              </a:rPr>
              <a:t> is slow</a:t>
            </a:r>
            <a:endParaRPr lang="en-US" sz="2000" b="1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52400"/>
            <a:ext cx="3276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3276600"/>
            <a:ext cx="2743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1205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r>
              <a:rPr lang="en-US" sz="3200" u="sng" dirty="0" smtClean="0">
                <a:solidFill>
                  <a:srgbClr val="FF6600"/>
                </a:solidFill>
                <a:latin typeface="Times New Roman" pitchFamily="18" charset="0"/>
              </a:rPr>
              <a:t>Topical route</a:t>
            </a:r>
            <a:r>
              <a:rPr lang="en-US" sz="3200" u="sng" dirty="0">
                <a:solidFill>
                  <a:srgbClr val="FF6600"/>
                </a:solidFill>
                <a:latin typeface="Times New Roman" pitchFamily="18" charset="0"/>
              </a:rPr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95" y="1540042"/>
            <a:ext cx="8955505" cy="4933910"/>
          </a:xfrm>
        </p:spPr>
        <p:txBody>
          <a:bodyPr>
            <a:normAutofit/>
          </a:bodyPr>
          <a:lstStyle/>
          <a:p>
            <a:pPr lvl="1"/>
            <a:r>
              <a:rPr lang="en-US" b="1" dirty="0" smtClean="0">
                <a:latin typeface="Times New Roman" pitchFamily="18" charset="0"/>
              </a:rPr>
              <a:t>Drugs are applied to the skin or mucous membrane for </a:t>
            </a:r>
          </a:p>
          <a:p>
            <a:pPr lvl="1">
              <a:buNone/>
            </a:pPr>
            <a:r>
              <a:rPr lang="en-US" b="1" dirty="0" smtClean="0">
                <a:latin typeface="Times New Roman" pitchFamily="18" charset="0"/>
              </a:rPr>
              <a:t>their localized actions. </a:t>
            </a:r>
          </a:p>
          <a:p>
            <a:pPr lvl="1">
              <a:buNone/>
            </a:pPr>
            <a:endParaRPr lang="en-US" sz="2200" b="1" dirty="0" smtClean="0">
              <a:latin typeface="Times New Roman" pitchFamily="18" charset="0"/>
            </a:endParaRPr>
          </a:p>
          <a:p>
            <a:pPr lvl="1">
              <a:buNone/>
            </a:pPr>
            <a:r>
              <a:rPr lang="en-US" sz="2200" b="1" dirty="0" err="1">
                <a:latin typeface="Times New Roman" pitchFamily="18" charset="0"/>
              </a:rPr>
              <a:t>e</a:t>
            </a:r>
            <a:r>
              <a:rPr lang="en-US" sz="2200" b="1" dirty="0" err="1" smtClean="0">
                <a:latin typeface="Times New Roman" pitchFamily="18" charset="0"/>
              </a:rPr>
              <a:t>,g</a:t>
            </a:r>
            <a:r>
              <a:rPr lang="en-US" sz="2200" b="1" dirty="0" smtClean="0">
                <a:latin typeface="Times New Roman" pitchFamily="18" charset="0"/>
              </a:rPr>
              <a:t> cream, ointment, lotion, powder, </a:t>
            </a:r>
            <a:r>
              <a:rPr lang="en-US" sz="2200" b="1" dirty="0">
                <a:latin typeface="Times New Roman" pitchFamily="18" charset="0"/>
              </a:rPr>
              <a:t>eye drops, </a:t>
            </a:r>
            <a:endParaRPr lang="en-US" sz="2200" b="1" dirty="0" smtClean="0">
              <a:latin typeface="Times New Roman" pitchFamily="18" charset="0"/>
            </a:endParaRPr>
          </a:p>
          <a:p>
            <a:pPr lvl="1">
              <a:buNone/>
            </a:pPr>
            <a:endParaRPr lang="en-US" sz="2200" b="1" dirty="0">
              <a:solidFill>
                <a:schemeClr val="accent1"/>
              </a:solidFill>
              <a:latin typeface="Times New Roman" pitchFamily="18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</a:rPr>
              <a:t>Advantage:</a:t>
            </a:r>
          </a:p>
          <a:p>
            <a:pPr lvl="1"/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</a:rPr>
              <a:t>Local therapeutic effects</a:t>
            </a:r>
          </a:p>
          <a:p>
            <a:pPr lvl="1"/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</a:rPr>
              <a:t>Less adverse effects</a:t>
            </a:r>
          </a:p>
          <a:p>
            <a:pPr lvl="1">
              <a:buNone/>
            </a:pPr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</a:rPr>
              <a:t>Disadvantage:</a:t>
            </a:r>
          </a:p>
          <a:p>
            <a:pPr lvl="1"/>
            <a:r>
              <a:rPr lang="en-US" sz="2000" b="1" i="1" dirty="0" smtClean="0">
                <a:solidFill>
                  <a:srgbClr val="00B050"/>
                </a:solidFill>
                <a:latin typeface="Times New Roman" pitchFamily="18" charset="0"/>
              </a:rPr>
              <a:t>Not well absorbed in to the deeper layers of  skin and mucous membrane</a:t>
            </a:r>
            <a:endParaRPr lang="en-US" sz="2000" b="1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5459" y="3777916"/>
            <a:ext cx="2905125" cy="22619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5459" y="1263317"/>
            <a:ext cx="2905125" cy="205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2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33600"/>
            <a:ext cx="7467600" cy="1524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Q-2 	Enlist the advantages of inhalational route.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530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08493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589" y="1792704"/>
            <a:ext cx="9444790" cy="395839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Routes of administration</a:t>
            </a: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chemeClr val="accent1"/>
                </a:solidFill>
              </a:rPr>
              <a:t>Enteral</a:t>
            </a:r>
            <a:r>
              <a:rPr lang="en-US" dirty="0" smtClean="0">
                <a:solidFill>
                  <a:schemeClr val="accent1"/>
                </a:solidFill>
              </a:rPr>
              <a:t> 		2. Parenteral	3. Topical		4. inhalational </a:t>
            </a:r>
          </a:p>
          <a:p>
            <a:pPr marL="457200" indent="-457200">
              <a:buNone/>
            </a:pPr>
            <a:endParaRPr lang="en-US" dirty="0" smtClean="0"/>
          </a:p>
          <a:p>
            <a:pPr marL="457200" indent="-457200"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Enteral</a:t>
            </a:r>
            <a:r>
              <a:rPr lang="en-US" b="1" dirty="0" smtClean="0">
                <a:solidFill>
                  <a:srgbClr val="0070C0"/>
                </a:solidFill>
              </a:rPr>
              <a:t> :</a:t>
            </a:r>
          </a:p>
          <a:p>
            <a:pPr marL="457200" indent="-457200">
              <a:buNone/>
            </a:pPr>
            <a:endParaRPr lang="en-US" dirty="0" smtClean="0"/>
          </a:p>
          <a:p>
            <a:pPr marL="514350" indent="-514350">
              <a:buFont typeface="+mj-lt"/>
              <a:buAutoNum type="romanLcPeriod"/>
            </a:pPr>
            <a:r>
              <a:rPr lang="en-US" b="1" dirty="0" smtClean="0">
                <a:solidFill>
                  <a:srgbClr val="00B050"/>
                </a:solidFill>
              </a:rPr>
              <a:t>Oral: </a:t>
            </a:r>
            <a:r>
              <a:rPr lang="en-US" dirty="0" smtClean="0"/>
              <a:t>Safe &amp; painless but having greater 1</a:t>
            </a:r>
            <a:r>
              <a:rPr lang="en-US" baseline="30000" dirty="0" smtClean="0"/>
              <a:t>st</a:t>
            </a:r>
            <a:r>
              <a:rPr lang="en-US" dirty="0" smtClean="0"/>
              <a:t> pass effect &amp; slow onset of action</a:t>
            </a:r>
          </a:p>
          <a:p>
            <a:pPr marL="514350" indent="-514350">
              <a:buFont typeface="+mj-lt"/>
              <a:buAutoNum type="romanLcPeriod"/>
            </a:pPr>
            <a:endParaRPr lang="en-US" dirty="0" smtClean="0"/>
          </a:p>
          <a:p>
            <a:pPr marL="514350" indent="-514350">
              <a:buFont typeface="+mj-lt"/>
              <a:buAutoNum type="romanLcPeriod"/>
            </a:pPr>
            <a:r>
              <a:rPr lang="en-US" b="1" dirty="0" smtClean="0">
                <a:solidFill>
                  <a:srgbClr val="00B050"/>
                </a:solidFill>
              </a:rPr>
              <a:t>Sublingual</a:t>
            </a:r>
          </a:p>
          <a:p>
            <a:pPr marL="514350" indent="-514350">
              <a:buFont typeface="+mj-lt"/>
              <a:buAutoNum type="romanLcPeriod"/>
            </a:pPr>
            <a:endParaRPr lang="en-US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b="1" dirty="0" smtClean="0">
                <a:solidFill>
                  <a:srgbClr val="00B050"/>
                </a:solidFill>
              </a:rPr>
              <a:t>Rectal</a:t>
            </a:r>
            <a:endParaRPr lang="en-US" dirty="0" smtClean="0"/>
          </a:p>
          <a:p>
            <a:pPr marL="514350" indent="-514350">
              <a:buFont typeface="+mj-lt"/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4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Summary (</a:t>
            </a:r>
            <a:r>
              <a:rPr lang="en-US" dirty="0" err="1">
                <a:solidFill>
                  <a:schemeClr val="accent1"/>
                </a:solidFill>
              </a:rPr>
              <a:t>contd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Parenteral</a:t>
            </a:r>
            <a:r>
              <a:rPr lang="en-US" b="1" dirty="0" smtClean="0">
                <a:solidFill>
                  <a:schemeClr val="accent1"/>
                </a:solidFill>
              </a:rPr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1. </a:t>
            </a:r>
            <a:r>
              <a:rPr lang="en-US" b="1" dirty="0" smtClean="0">
                <a:solidFill>
                  <a:srgbClr val="0070C0"/>
                </a:solidFill>
              </a:rPr>
              <a:t>Intravascular: </a:t>
            </a:r>
            <a:r>
              <a:rPr lang="en-US" i="1" dirty="0" smtClean="0">
                <a:solidFill>
                  <a:srgbClr val="00B050"/>
                </a:solidFill>
              </a:rPr>
              <a:t>route of choice for emergencies </a:t>
            </a:r>
            <a:r>
              <a:rPr lang="en-US" dirty="0" smtClean="0">
                <a:solidFill>
                  <a:schemeClr val="tx2"/>
                </a:solidFill>
              </a:rPr>
              <a:t>but has greater risk of infections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2.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Intramuscular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3.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Subcutaneous: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accent1"/>
                </a:solidFill>
              </a:rPr>
              <a:t>Transdermal</a:t>
            </a:r>
            <a:r>
              <a:rPr lang="en-US" b="1" dirty="0" smtClean="0">
                <a:solidFill>
                  <a:schemeClr val="accent1"/>
                </a:solidFill>
              </a:rPr>
              <a:t>: </a:t>
            </a:r>
            <a:r>
              <a:rPr lang="en-US" b="1" dirty="0" smtClean="0">
                <a:solidFill>
                  <a:schemeClr val="tx2"/>
                </a:solidFill>
              </a:rPr>
              <a:t>A</a:t>
            </a:r>
            <a:r>
              <a:rPr lang="en-US" dirty="0" smtClean="0">
                <a:solidFill>
                  <a:schemeClr val="tx2"/>
                </a:solidFill>
              </a:rPr>
              <a:t>voids 1</a:t>
            </a:r>
            <a:r>
              <a:rPr lang="en-US" baseline="30000" dirty="0" smtClean="0">
                <a:solidFill>
                  <a:schemeClr val="tx2"/>
                </a:solidFill>
              </a:rPr>
              <a:t>st</a:t>
            </a:r>
            <a:r>
              <a:rPr lang="en-US" dirty="0" smtClean="0">
                <a:solidFill>
                  <a:schemeClr val="tx2"/>
                </a:solidFill>
              </a:rPr>
              <a:t> pass effect 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Inhalational: </a:t>
            </a:r>
            <a:r>
              <a:rPr lang="en-US" dirty="0" smtClean="0">
                <a:solidFill>
                  <a:schemeClr val="tx2"/>
                </a:solidFill>
              </a:rPr>
              <a:t>rapid onset of action &amp; good for local effects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0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 smtClean="0">
                <a:solidFill>
                  <a:schemeClr val="accent1"/>
                </a:solidFill>
              </a:rPr>
              <a:t>irst </a:t>
            </a:r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 smtClean="0">
                <a:solidFill>
                  <a:schemeClr val="accent1"/>
                </a:solidFill>
              </a:rPr>
              <a:t>ass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 smtClean="0">
                <a:solidFill>
                  <a:schemeClr val="accent1"/>
                </a:solidFill>
              </a:rPr>
              <a:t>ffect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74676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The metabolism of a drug before reaching the systemic circulation.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3505201"/>
            <a:ext cx="4648200" cy="306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240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937" y="72189"/>
            <a:ext cx="9757610" cy="87028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charset="0"/>
              </a:rPr>
              <a:t>Route of </a:t>
            </a:r>
            <a:r>
              <a:rPr lang="en-US" sz="3200">
                <a:latin typeface="Arial" charset="0"/>
              </a:rPr>
              <a:t>administration </a:t>
            </a:r>
            <a:r>
              <a:rPr lang="en-US" sz="3200" smtClean="0">
                <a:latin typeface="Arial" charset="0"/>
              </a:rPr>
              <a:t>-</a:t>
            </a:r>
            <a:r>
              <a:rPr lang="en-US" sz="3200" dirty="0">
                <a:latin typeface="Arial" charset="0"/>
              </a:rPr>
              <a:t>Time </a:t>
            </a:r>
            <a:r>
              <a:rPr lang="en-US" sz="3200">
                <a:latin typeface="Arial" charset="0"/>
              </a:rPr>
              <a:t>until </a:t>
            </a:r>
            <a:r>
              <a:rPr lang="en-US" sz="3200" smtClean="0">
                <a:latin typeface="Arial" charset="0"/>
              </a:rPr>
              <a:t>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13020"/>
            <a:ext cx="7467600" cy="39102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FF0000"/>
                </a:solidFill>
              </a:rPr>
              <a:t>intravenous 30-60 seconds</a:t>
            </a:r>
          </a:p>
          <a:p>
            <a:pPr>
              <a:lnSpc>
                <a:spcPct val="80000"/>
              </a:lnSpc>
            </a:pPr>
            <a:r>
              <a:rPr lang="en-US" i="1" dirty="0" smtClean="0"/>
              <a:t>inhalation 2-3 minutes</a:t>
            </a:r>
          </a:p>
          <a:p>
            <a:pPr>
              <a:lnSpc>
                <a:spcPct val="80000"/>
              </a:lnSpc>
            </a:pPr>
            <a:r>
              <a:rPr lang="en-US" i="1" dirty="0" smtClean="0"/>
              <a:t>sublingual 3-5 minutes</a:t>
            </a:r>
          </a:p>
          <a:p>
            <a:pPr>
              <a:lnSpc>
                <a:spcPct val="80000"/>
              </a:lnSpc>
            </a:pPr>
            <a:r>
              <a:rPr lang="en-US" i="1" dirty="0" smtClean="0"/>
              <a:t>intramuscular 10-20 minutes</a:t>
            </a:r>
          </a:p>
          <a:p>
            <a:pPr>
              <a:lnSpc>
                <a:spcPct val="80000"/>
              </a:lnSpc>
            </a:pPr>
            <a:r>
              <a:rPr lang="en-US" i="1" dirty="0" smtClean="0"/>
              <a:t>subcutaneous 15-30 minutes</a:t>
            </a:r>
          </a:p>
          <a:p>
            <a:pPr>
              <a:lnSpc>
                <a:spcPct val="80000"/>
              </a:lnSpc>
            </a:pPr>
            <a:r>
              <a:rPr lang="en-US" i="1" dirty="0" smtClean="0"/>
              <a:t>rectal 5-30 minutes</a:t>
            </a:r>
          </a:p>
          <a:p>
            <a:pPr>
              <a:lnSpc>
                <a:spcPct val="80000"/>
              </a:lnSpc>
            </a:pPr>
            <a:r>
              <a:rPr lang="en-US" i="1" dirty="0" smtClean="0"/>
              <a:t>oral 30-90 minutes</a:t>
            </a:r>
          </a:p>
          <a:p>
            <a:pPr>
              <a:lnSpc>
                <a:spcPct val="80000"/>
              </a:lnSpc>
            </a:pPr>
            <a:r>
              <a:rPr lang="en-US" i="1" dirty="0" err="1" smtClean="0"/>
              <a:t>transdermal</a:t>
            </a:r>
            <a:r>
              <a:rPr lang="en-US" i="1" dirty="0" smtClean="0"/>
              <a:t> (topical) variable (minutes to hours)</a:t>
            </a:r>
          </a:p>
          <a:p>
            <a:pPr>
              <a:lnSpc>
                <a:spcPct val="80000"/>
              </a:lnSpc>
            </a:pPr>
            <a:endParaRPr lang="en-US" i="1" dirty="0" smtClean="0"/>
          </a:p>
          <a:p>
            <a:pPr>
              <a:lnSpc>
                <a:spcPct val="80000"/>
              </a:lnSpc>
            </a:pPr>
            <a:endParaRPr lang="en-US" i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i="1" dirty="0">
                <a:solidFill>
                  <a:srgbClr val="FF0000"/>
                </a:solidFill>
              </a:rPr>
              <a:t>(Intravenous&gt; inhalational&gt; sublingual&gt;intramuscular)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50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Routes which bypass the first pass effect are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Sublingual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Intravenous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Intramuscular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Subcutaneous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smtClean="0">
                <a:solidFill>
                  <a:schemeClr val="accent2">
                    <a:lumMod val="50000"/>
                  </a:schemeClr>
                </a:solidFill>
              </a:rPr>
              <a:t>Rectal (partial)</a:t>
            </a:r>
            <a:endParaRPr lang="en-US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Inhalation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i="1" dirty="0" err="1" smtClean="0">
                <a:solidFill>
                  <a:schemeClr val="accent2">
                    <a:lumMod val="50000"/>
                  </a:schemeClr>
                </a:solidFill>
              </a:rPr>
              <a:t>Transdermal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738314"/>
            <a:ext cx="4648200" cy="306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386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997" y="895120"/>
            <a:ext cx="7467600" cy="4873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5638801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Thank You</a:t>
            </a:r>
          </a:p>
        </p:txBody>
      </p:sp>
      <p:pic>
        <p:nvPicPr>
          <p:cNvPr id="4" name="Picture 2" descr="http://www.lasdrinks.com/images/CrystalBalloo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794084"/>
            <a:ext cx="10651958" cy="49209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620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 smtClean="0">
                <a:solidFill>
                  <a:schemeClr val="accent1"/>
                </a:solidFill>
              </a:rPr>
              <a:t>irst </a:t>
            </a:r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 smtClean="0">
                <a:solidFill>
                  <a:schemeClr val="accent1"/>
                </a:solidFill>
              </a:rPr>
              <a:t>ass Effect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79" y="1600200"/>
            <a:ext cx="8847221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GIT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Portal circulation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Liver (Main site) </a:t>
            </a:r>
          </a:p>
          <a:p>
            <a:pPr>
              <a:lnSpc>
                <a:spcPct val="80000"/>
              </a:lnSpc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600201"/>
            <a:ext cx="5181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108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76201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Route of administration: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1600200"/>
            <a:ext cx="7086600" cy="4572000"/>
          </a:xfrm>
        </p:spPr>
        <p:txBody>
          <a:bodyPr>
            <a:normAutofit/>
          </a:bodyPr>
          <a:lstStyle/>
          <a:p>
            <a:pPr algn="ctr"/>
            <a:endParaRPr lang="en-US" sz="2800" b="1" dirty="0">
              <a:solidFill>
                <a:srgbClr val="800000"/>
              </a:solidFill>
            </a:endParaRPr>
          </a:p>
          <a:p>
            <a:pPr algn="ctr"/>
            <a:endParaRPr lang="ar-SA" sz="2800" b="1" dirty="0">
              <a:solidFill>
                <a:srgbClr val="800000"/>
              </a:solidFill>
              <a:ea typeface="Majalla UI"/>
            </a:endParaRPr>
          </a:p>
          <a:p>
            <a:pPr algn="ctr"/>
            <a:r>
              <a:rPr lang="en-US" sz="2800" b="1" dirty="0">
                <a:solidFill>
                  <a:srgbClr val="800000"/>
                </a:solidFill>
              </a:rPr>
              <a:t>A</a:t>
            </a:r>
            <a:r>
              <a:rPr lang="en-US" sz="2800" dirty="0">
                <a:solidFill>
                  <a:srgbClr val="800000"/>
                </a:solidFill>
              </a:rPr>
              <a:t> </a:t>
            </a:r>
            <a:r>
              <a:rPr lang="en-US" sz="2800" b="1" dirty="0">
                <a:solidFill>
                  <a:srgbClr val="800000"/>
                </a:solidFill>
              </a:rPr>
              <a:t>route of administration</a:t>
            </a:r>
            <a:r>
              <a:rPr lang="en-US" sz="2800" dirty="0"/>
              <a:t> is the </a:t>
            </a:r>
          </a:p>
          <a:p>
            <a:pPr algn="ctr"/>
            <a:r>
              <a:rPr lang="en-US" sz="2800" dirty="0"/>
              <a:t>path by which a drug, fluid, poison</a:t>
            </a:r>
          </a:p>
          <a:p>
            <a:pPr algn="ctr"/>
            <a:r>
              <a:rPr lang="en-US" sz="2800" dirty="0"/>
              <a:t> or other substance is brought into contact with the body. 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445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u="sng" dirty="0" smtClean="0">
                <a:solidFill>
                  <a:schemeClr val="accent1"/>
                </a:solidFill>
                <a:latin typeface="Times New Roman" pitchFamily="18" charset="0"/>
              </a:rPr>
              <a:t>Types of Routes of Administration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b="1" dirty="0" smtClean="0">
                <a:latin typeface="Times New Roman" pitchFamily="18" charset="0"/>
              </a:rPr>
              <a:t>The possible routes of administration are  </a:t>
            </a:r>
          </a:p>
          <a:p>
            <a:pPr marL="609600" indent="-609600">
              <a:buNone/>
            </a:pPr>
            <a:r>
              <a:rPr lang="en-US" b="1" dirty="0" smtClean="0">
                <a:latin typeface="Times New Roman" pitchFamily="18" charset="0"/>
              </a:rPr>
              <a:t>      divided broadly into three classes:</a:t>
            </a:r>
          </a:p>
          <a:p>
            <a:pPr marL="990600" lvl="1" indent="-533400">
              <a:buNone/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1200150" lvl="1" indent="-742950">
              <a:buFont typeface="+mj-lt"/>
              <a:buAutoNum type="arabicPeriod"/>
            </a:pPr>
            <a:r>
              <a:rPr lang="en-US" sz="3600" b="1" dirty="0" err="1">
                <a:solidFill>
                  <a:srgbClr val="00FFFF"/>
                </a:solidFill>
                <a:latin typeface="Times New Roman" pitchFamily="18" charset="0"/>
              </a:rPr>
              <a:t>Enteral</a:t>
            </a:r>
            <a:endParaRPr lang="en-US" sz="3600" b="1" dirty="0">
              <a:solidFill>
                <a:srgbClr val="00FFFF"/>
              </a:solidFill>
              <a:latin typeface="Times New Roman" pitchFamily="18" charset="0"/>
            </a:endParaRPr>
          </a:p>
          <a:p>
            <a:pPr marL="1200150" lvl="1" indent="-742950">
              <a:buFont typeface="+mj-lt"/>
              <a:buAutoNum type="arabicPeriod"/>
            </a:pPr>
            <a:r>
              <a:rPr lang="en-US" sz="3600" b="1" dirty="0" err="1">
                <a:solidFill>
                  <a:srgbClr val="00FFFF"/>
                </a:solidFill>
                <a:latin typeface="Times New Roman" pitchFamily="18" charset="0"/>
              </a:rPr>
              <a:t>Parenteral</a:t>
            </a:r>
            <a:endParaRPr lang="en-US" sz="3600" b="1" dirty="0">
              <a:solidFill>
                <a:srgbClr val="00FFFF"/>
              </a:solidFill>
              <a:latin typeface="Times New Roman" pitchFamily="18" charset="0"/>
            </a:endParaRPr>
          </a:p>
          <a:p>
            <a:pPr marL="1200150" lvl="1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FFFF"/>
                </a:solidFill>
                <a:latin typeface="Times New Roman" pitchFamily="18" charset="0"/>
              </a:rPr>
              <a:t>Topical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FFFF"/>
                </a:solidFill>
                <a:latin typeface="Times New Roman" pitchFamily="18" charset="0"/>
              </a:rPr>
              <a:t>Inhalational  </a:t>
            </a:r>
            <a:r>
              <a:rPr lang="en-US" sz="900" b="1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endParaRPr lang="en-US" sz="900" b="1" dirty="0">
              <a:solidFill>
                <a:srgbClr val="00FFFF"/>
              </a:solidFill>
              <a:latin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98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  <a:latin typeface="Times New Roman" pitchFamily="18" charset="0"/>
              </a:rPr>
              <a:t>1. ENTERAL ROUTES</a:t>
            </a:r>
            <a:r>
              <a:rPr lang="en-US" sz="2000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b="1" dirty="0" smtClean="0">
                <a:solidFill>
                  <a:srgbClr val="1BE920"/>
                </a:solidFill>
                <a:latin typeface="Times New Roman" pitchFamily="18" charset="0"/>
              </a:rPr>
              <a:t> Sublingual</a:t>
            </a:r>
          </a:p>
          <a:p>
            <a:pPr marL="514350" indent="-514350">
              <a:buFont typeface="+mj-lt"/>
              <a:buAutoNum type="romanUcPeriod"/>
            </a:pPr>
            <a:endParaRPr lang="en-US" b="1" dirty="0">
              <a:solidFill>
                <a:srgbClr val="1BE920"/>
              </a:solidFill>
              <a:latin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b="1" dirty="0" smtClean="0">
                <a:solidFill>
                  <a:srgbClr val="1BE920"/>
                </a:solidFill>
                <a:latin typeface="Times New Roman" pitchFamily="18" charset="0"/>
              </a:rPr>
              <a:t>Buccal</a:t>
            </a:r>
          </a:p>
          <a:p>
            <a:pPr marL="514350" indent="-514350">
              <a:buFont typeface="+mj-lt"/>
              <a:buAutoNum type="romanUcPeriod"/>
            </a:pPr>
            <a:endParaRPr lang="en-US" b="1" dirty="0" smtClean="0">
              <a:solidFill>
                <a:srgbClr val="1BE920"/>
              </a:solidFill>
              <a:latin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b="1" dirty="0" smtClean="0">
                <a:solidFill>
                  <a:srgbClr val="1BE920"/>
                </a:solidFill>
                <a:latin typeface="Times New Roman" pitchFamily="18" charset="0"/>
              </a:rPr>
              <a:t> Oral </a:t>
            </a:r>
          </a:p>
          <a:p>
            <a:pPr marL="514350" indent="-514350">
              <a:buFont typeface="+mj-lt"/>
              <a:buAutoNum type="romanUcPeriod"/>
            </a:pPr>
            <a:endParaRPr lang="en-US" b="1" dirty="0" smtClean="0">
              <a:solidFill>
                <a:srgbClr val="1BE920"/>
              </a:solidFill>
              <a:latin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b="1" dirty="0" smtClean="0">
                <a:solidFill>
                  <a:srgbClr val="1BE920"/>
                </a:solidFill>
                <a:latin typeface="Times New Roman" pitchFamily="18" charset="0"/>
              </a:rPr>
              <a:t> Rectal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25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  <a:latin typeface="Times New Roman" pitchFamily="18" charset="0"/>
              </a:rPr>
              <a:t> </a:t>
            </a:r>
            <a:r>
              <a:rPr lang="en-US" b="1" u="sng" dirty="0" smtClean="0">
                <a:solidFill>
                  <a:srgbClr val="FF6600"/>
                </a:solidFill>
                <a:latin typeface="Times New Roman" pitchFamily="18" charset="0"/>
              </a:rPr>
              <a:t>Sublingual</a:t>
            </a:r>
            <a:r>
              <a:rPr lang="en-US" b="1" dirty="0" smtClean="0">
                <a:solidFill>
                  <a:srgbClr val="FF6600"/>
                </a:solidFill>
                <a:latin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Held under the tongue </a:t>
            </a:r>
            <a:r>
              <a:rPr lang="en-US" b="1" i="1" dirty="0" smtClean="0">
                <a:solidFill>
                  <a:schemeClr val="accent2"/>
                </a:solidFill>
                <a:latin typeface="Times New Roman" pitchFamily="18" charset="0"/>
              </a:rPr>
              <a:t>(sublingual tablet)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accent2"/>
                </a:solidFill>
                <a:latin typeface="Times New Roman" pitchFamily="18" charset="0"/>
              </a:rPr>
              <a:t>Importance:  </a:t>
            </a:r>
          </a:p>
          <a:p>
            <a:pPr>
              <a:buNone/>
            </a:pP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</a:rPr>
              <a:t>		( enter the systemic circulation directly</a:t>
            </a:r>
          </a:p>
          <a:p>
            <a:pPr>
              <a:buNone/>
            </a:pPr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</a:rPr>
              <a:t> through the sublingual vessels)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800000"/>
                </a:solidFill>
              </a:rPr>
              <a:t>Nitroglycerin</a:t>
            </a:r>
            <a:r>
              <a:rPr lang="en-US" dirty="0" smtClean="0"/>
              <a:t>, as a softer sublingual tablet  may be used for the rapid relief of angina.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76200"/>
            <a:ext cx="2743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2477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44562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Advantages of sublingual route: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811" y="1447800"/>
            <a:ext cx="9805736" cy="5105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800000"/>
              </a:solidFill>
            </a:endParaRPr>
          </a:p>
          <a:p>
            <a:r>
              <a:rPr lang="en-US" sz="2400" b="1" dirty="0">
                <a:solidFill>
                  <a:srgbClr val="800000"/>
                </a:solidFill>
              </a:rPr>
              <a:t>Avoid hepatic first pass</a:t>
            </a:r>
            <a:r>
              <a:rPr lang="en-US" sz="2400" dirty="0"/>
              <a:t> –  </a:t>
            </a:r>
            <a:r>
              <a:rPr lang="en-US" sz="2400" i="1" dirty="0">
                <a:latin typeface="Times New Roman" pitchFamily="18" charset="0"/>
              </a:rPr>
              <a:t>Drainage is through superior vena-cava ;  thus t</a:t>
            </a:r>
            <a:r>
              <a:rPr lang="en-US" sz="2400" i="1" dirty="0"/>
              <a:t>he liver is by-passed.</a:t>
            </a:r>
            <a:endParaRPr lang="en-US" sz="2400" i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b="1" dirty="0">
                <a:solidFill>
                  <a:srgbClr val="800000"/>
                </a:solidFill>
              </a:rPr>
              <a:t>Rapid absorption</a:t>
            </a:r>
            <a:r>
              <a:rPr lang="en-US" sz="2400" dirty="0"/>
              <a:t> - </a:t>
            </a:r>
            <a:r>
              <a:rPr lang="en-US" sz="2400" i="1" dirty="0"/>
              <a:t>Because of the good blood supply to the area</a:t>
            </a:r>
            <a:r>
              <a:rPr lang="en-US" i="1" dirty="0" smtClean="0"/>
              <a:t>.</a:t>
            </a:r>
            <a:endParaRPr lang="en-US" sz="2400" b="1" dirty="0">
              <a:solidFill>
                <a:srgbClr val="800000"/>
              </a:solidFill>
            </a:endParaRPr>
          </a:p>
          <a:p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b="1" dirty="0">
                <a:solidFill>
                  <a:srgbClr val="800000"/>
                </a:solidFill>
              </a:rPr>
              <a:t>Drug stability</a:t>
            </a:r>
            <a:r>
              <a:rPr lang="en-US" sz="2400" dirty="0"/>
              <a:t> - </a:t>
            </a:r>
            <a:r>
              <a:rPr lang="en-US" sz="2400" i="1" dirty="0"/>
              <a:t>pH in mouth is relatively neutral </a:t>
            </a:r>
            <a:r>
              <a:rPr lang="en-US" sz="2400" i="1" dirty="0" smtClean="0"/>
              <a:t>(7.4). </a:t>
            </a:r>
            <a:r>
              <a:rPr lang="en-US" sz="2400" i="1" dirty="0"/>
              <a:t>Thus a drug may be more stable.</a:t>
            </a: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i="1" dirty="0">
              <a:solidFill>
                <a:schemeClr val="accent6"/>
              </a:solidFill>
              <a:latin typeface="Times New Roman" pitchFamily="18" charset="0"/>
            </a:endParaRPr>
          </a:p>
          <a:p>
            <a:pPr>
              <a:buNone/>
            </a:pPr>
            <a:endParaRPr lang="en-US" sz="2400" b="1" dirty="0">
              <a:latin typeface="Times New Roman" pitchFamily="18" charset="0"/>
            </a:endParaRPr>
          </a:p>
          <a:p>
            <a:endParaRPr lang="en-US" sz="2400" b="1" dirty="0">
              <a:latin typeface="Times New Roman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611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827</Words>
  <Application>Microsoft Office PowerPoint</Application>
  <PresentationFormat>Widescreen</PresentationFormat>
  <Paragraphs>279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Calibri Light</vt:lpstr>
      <vt:lpstr>Courier New</vt:lpstr>
      <vt:lpstr>Majalla UI</vt:lpstr>
      <vt:lpstr>Times New Roman</vt:lpstr>
      <vt:lpstr>Wingdings</vt:lpstr>
      <vt:lpstr>Office Theme</vt:lpstr>
      <vt:lpstr>PowerPoint Presentation</vt:lpstr>
      <vt:lpstr>Objectives </vt:lpstr>
      <vt:lpstr>First Pass Effect</vt:lpstr>
      <vt:lpstr>First Pass Effect</vt:lpstr>
      <vt:lpstr>Route of administration:</vt:lpstr>
      <vt:lpstr> Types of Routes of Administration</vt:lpstr>
      <vt:lpstr>1. ENTERAL ROUTES </vt:lpstr>
      <vt:lpstr> Sublingual </vt:lpstr>
      <vt:lpstr> Advantages of sublingual route:</vt:lpstr>
      <vt:lpstr>Disadvantages of sublingual route:</vt:lpstr>
      <vt:lpstr>Buccal route</vt:lpstr>
      <vt:lpstr>oral route:</vt:lpstr>
      <vt:lpstr>Disadvantages: </vt:lpstr>
      <vt:lpstr> 3. Rectal Route: </vt:lpstr>
      <vt:lpstr>RECTAL ROUTE</vt:lpstr>
      <vt:lpstr>RECTAL ROUTE</vt:lpstr>
      <vt:lpstr>Question-1</vt:lpstr>
      <vt:lpstr>Parenteral Routes</vt:lpstr>
      <vt:lpstr>INTRAVenous route: (drugs are injected into a vein ) </vt:lpstr>
      <vt:lpstr>INTRAVenous route:</vt:lpstr>
      <vt:lpstr> Subcutaneous Injections: </vt:lpstr>
      <vt:lpstr>Intramuscular Injections:</vt:lpstr>
      <vt:lpstr>Question-2</vt:lpstr>
      <vt:lpstr>Other Routes of Administration: </vt:lpstr>
      <vt:lpstr>Transdermal route: </vt:lpstr>
      <vt:lpstr>Topical route: </vt:lpstr>
      <vt:lpstr>Question-3</vt:lpstr>
      <vt:lpstr>summary</vt:lpstr>
      <vt:lpstr>Summary (contd)</vt:lpstr>
      <vt:lpstr>Route of administration -Time until effect</vt:lpstr>
      <vt:lpstr>Routes which bypass the first pass effect are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Usman | Graphic Designer</dc:creator>
  <cp:lastModifiedBy>Ulfat Sultana</cp:lastModifiedBy>
  <cp:revision>69</cp:revision>
  <dcterms:created xsi:type="dcterms:W3CDTF">2016-09-23T10:12:47Z</dcterms:created>
  <dcterms:modified xsi:type="dcterms:W3CDTF">2024-12-12T13:38:18Z</dcterms:modified>
</cp:coreProperties>
</file>